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4" r:id="rId2"/>
  </p:sldMasterIdLst>
  <p:notesMasterIdLst>
    <p:notesMasterId r:id="rId22"/>
  </p:notesMasterIdLst>
  <p:sldIdLst>
    <p:sldId id="310" r:id="rId3"/>
    <p:sldId id="258" r:id="rId4"/>
    <p:sldId id="259" r:id="rId5"/>
    <p:sldId id="265" r:id="rId6"/>
    <p:sldId id="282" r:id="rId7"/>
    <p:sldId id="317" r:id="rId8"/>
    <p:sldId id="318" r:id="rId9"/>
    <p:sldId id="319" r:id="rId10"/>
    <p:sldId id="275" r:id="rId11"/>
    <p:sldId id="279" r:id="rId12"/>
    <p:sldId id="284" r:id="rId13"/>
    <p:sldId id="320" r:id="rId14"/>
    <p:sldId id="321" r:id="rId15"/>
    <p:sldId id="276" r:id="rId16"/>
    <p:sldId id="295" r:id="rId17"/>
    <p:sldId id="322" r:id="rId18"/>
    <p:sldId id="323" r:id="rId19"/>
    <p:sldId id="324" r:id="rId20"/>
    <p:sldId id="313"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060"/>
    <a:srgbClr val="D1E3EE"/>
    <a:srgbClr val="5F75A3"/>
    <a:srgbClr val="A1D1BD"/>
    <a:srgbClr val="E87C5E"/>
    <a:srgbClr val="1F395D"/>
    <a:srgbClr val="5F76A3"/>
    <a:srgbClr val="FFFFFF"/>
    <a:srgbClr val="DDEAF2"/>
    <a:srgbClr val="6E9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5" d="100"/>
          <a:sy n="75" d="100"/>
        </p:scale>
        <p:origin x="416"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98010015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44565734"/>
      </p:ext>
    </p:extLst>
  </p:cSld>
  <p:clrMapOvr>
    <a:masterClrMapping/>
  </p:clrMapOvr>
  <p:transition spd="slow" advClick="0" advTm="2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54562189"/>
      </p:ext>
    </p:extLst>
  </p:cSld>
  <p:clrMapOvr>
    <a:masterClrMapping/>
  </p:clrMapOvr>
  <p:transition spd="slow" advClick="0" advTm="2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16634766"/>
      </p:ext>
    </p:extLst>
  </p:cSld>
  <p:clrMapOvr>
    <a:masterClrMapping/>
  </p:clrMapOvr>
  <p:transition spd="slow" advClick="0" advTm="2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54788248"/>
      </p:ext>
    </p:extLst>
  </p:cSld>
  <p:clrMapOvr>
    <a:masterClrMapping/>
  </p:clrMapOvr>
  <p:transition spd="slow" advClick="0" advTm="200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69400369"/>
      </p:ext>
    </p:extLst>
  </p:cSld>
  <p:clrMapOvr>
    <a:masterClrMapping/>
  </p:clrMapOvr>
  <p:transition spd="slow" advClick="0" advTm="200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82894293"/>
      </p:ext>
    </p:extLst>
  </p:cSld>
  <p:clrMapOvr>
    <a:masterClrMapping/>
  </p:clrMapOvr>
  <p:transition spd="slow" advClick="0" advTm="200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29606097"/>
      </p:ext>
    </p:extLst>
  </p:cSld>
  <p:clrMapOvr>
    <a:masterClrMapping/>
  </p:clrMapOvr>
  <p:transition spd="slow" advClick="0" advTm="200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23422983"/>
      </p:ext>
    </p:extLst>
  </p:cSld>
  <p:clrMapOvr>
    <a:masterClrMapping/>
  </p:clrMapOvr>
  <p:transition spd="slow" advClick="0" advTm="2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92912610"/>
      </p:ext>
    </p:extLst>
  </p:cSld>
  <p:clrMapOvr>
    <a:masterClrMapping/>
  </p:clrMapOvr>
  <p:transition spd="slow" advClick="0" advTm="200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31139406"/>
      </p:ext>
    </p:extLst>
  </p:cSld>
  <p:clrMapOvr>
    <a:masterClrMapping/>
  </p:clrMapOvr>
  <p:transition spd="slow" advClick="0" advTm="2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83488166"/>
      </p:ext>
    </p:extLst>
  </p:cSld>
  <p:clrMapOvr>
    <a:masterClrMapping/>
  </p:clrMapOvr>
  <p:transition spd="slow" advClick="0" advTm="200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48909368"/>
      </p:ext>
    </p:extLst>
  </p:cSld>
  <p:clrMapOvr>
    <a:masterClrMapping/>
  </p:clrMapOvr>
  <p:transition spd="slow" advClick="0" advTm="200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31007932"/>
      </p:ext>
    </p:extLst>
  </p:cSld>
  <p:clrMapOvr>
    <a:masterClrMapping/>
  </p:clrMapOvr>
  <p:transition spd="slow" advClick="0" advTm="200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35743595"/>
      </p:ext>
    </p:extLst>
  </p:cSld>
  <p:clrMapOvr>
    <a:masterClrMapping/>
  </p:clrMapOvr>
  <p:transition spd="slow" advClick="0" advTm="2000">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8077001"/>
      </p:ext>
    </p:extLst>
  </p:cSld>
  <p:clrMapOvr>
    <a:masterClrMapping/>
  </p:clrMapOvr>
  <p:transition spd="slow" advClick="0" advTm="2000">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71448783"/>
      </p:ext>
    </p:extLst>
  </p:cSld>
  <p:clrMapOvr>
    <a:masterClrMapping/>
  </p:clrMapOvr>
  <p:transition spd="slow" advClick="0" advTm="200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7672027"/>
      </p:ext>
    </p:extLst>
  </p:cSld>
  <p:clrMapOvr>
    <a:masterClrMapping/>
  </p:clrMapOvr>
  <p:transition spd="slow" advClick="0" advTm="200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0583426"/>
      </p:ext>
    </p:extLst>
  </p:cSld>
  <p:clrMapOvr>
    <a:masterClrMapping/>
  </p:clrMapOvr>
  <p:transition spd="slow" advClick="0" advTm="2000">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63068864"/>
      </p:ext>
    </p:extLst>
  </p:cSld>
  <p:clrMapOvr>
    <a:masterClrMapping/>
  </p:clrMapOvr>
  <p:transition spd="slow" advClick="0" advTm="2000">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07986080"/>
      </p:ext>
    </p:extLst>
  </p:cSld>
  <p:clrMapOvr>
    <a:masterClrMapping/>
  </p:clrMapOvr>
  <p:transition spd="slow" advClick="0" advTm="2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989503355"/>
      </p:ext>
    </p:extLst>
  </p:cSld>
  <p:clrMapOvr>
    <a:masterClrMapping/>
  </p:clrMapOvr>
  <p:transition spd="slow" advClick="0" advTm="2000">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21435374"/>
      </p:ext>
    </p:extLst>
  </p:cSld>
  <p:clrMapOvr>
    <a:masterClrMapping/>
  </p:clrMapOvr>
  <p:transition spd="slow" advClick="0" advTm="2000">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0877610"/>
      </p:ext>
    </p:extLst>
  </p:cSld>
  <p:clrMapOvr>
    <a:masterClrMapping/>
  </p:clrMapOvr>
  <p:transition spd="slow" advClick="0" advTm="2000">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94082860"/>
      </p:ext>
    </p:extLst>
  </p:cSld>
  <p:clrMapOvr>
    <a:masterClrMapping/>
  </p:clrMapOvr>
  <p:transition spd="slow" advClick="0" advTm="2000">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92233139"/>
      </p:ext>
    </p:extLst>
  </p:cSld>
  <p:clrMapOvr>
    <a:masterClrMapping/>
  </p:clrMapOvr>
  <p:transition spd="slow" advClick="0" advTm="2000">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9985100"/>
      </p:ext>
    </p:extLst>
  </p:cSld>
  <p:clrMapOvr>
    <a:masterClrMapping/>
  </p:clrMapOvr>
  <p:transition spd="slow" advClick="0" advTm="2000">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68498178"/>
      </p:ext>
    </p:extLst>
  </p:cSld>
  <p:clrMapOvr>
    <a:masterClrMapping/>
  </p:clrMapOvr>
  <p:transition spd="slow" advClick="0" advTm="2000">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11679371"/>
      </p:ext>
    </p:extLst>
  </p:cSld>
  <p:clrMapOvr>
    <a:masterClrMapping/>
  </p:clrMapOvr>
  <p:transition spd="slow" advClick="0" advTm="2000">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70827338"/>
      </p:ext>
    </p:extLst>
  </p:cSld>
  <p:clrMapOvr>
    <a:masterClrMapping/>
  </p:clrMapOvr>
  <p:transition spd="slow" advClick="0" advTm="2000">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84377613"/>
      </p:ext>
    </p:extLst>
  </p:cSld>
  <p:clrMapOvr>
    <a:masterClrMapping/>
  </p:clrMapOvr>
  <p:transition spd="slow" advClick="0" advTm="2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48483836"/>
      </p:ext>
    </p:extLst>
  </p:cSld>
  <p:clrMapOvr>
    <a:masterClrMapping/>
  </p:clrMapOvr>
  <p:transition spd="slow" advClick="0" advTm="2000">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89157961"/>
      </p:ext>
    </p:extLst>
  </p:cSld>
  <p:clrMapOvr>
    <a:masterClrMapping/>
  </p:clrMapOvr>
  <p:transition spd="slow" advClick="0" advTm="2000">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546603826"/>
      </p:ext>
    </p:extLst>
  </p:cSld>
  <p:clrMapOvr>
    <a:masterClrMapping/>
  </p:clrMapOvr>
  <p:transition spd="slow" advClick="0" advTm="2000">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21451189"/>
      </p:ext>
    </p:extLst>
  </p:cSld>
  <p:clrMapOvr>
    <a:masterClrMapping/>
  </p:clrMapOvr>
  <p:transition spd="slow" advClick="0" advTm="2000">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20824478"/>
      </p:ext>
    </p:extLst>
  </p:cSld>
  <p:clrMapOvr>
    <a:masterClrMapping/>
  </p:clrMapOvr>
  <p:transition spd="slow" advClick="0" advTm="2000">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48623075"/>
      </p:ext>
    </p:extLst>
  </p:cSld>
  <p:clrMapOvr>
    <a:masterClrMapping/>
  </p:clrMapOvr>
  <p:transition spd="slow" advClick="0" advTm="2000">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1254578"/>
      </p:ext>
    </p:extLst>
  </p:cSld>
  <p:clrMapOvr>
    <a:masterClrMapping/>
  </p:clrMapOvr>
  <p:transition spd="slow" advClick="0" advTm="2000">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8290302"/>
      </p:ext>
    </p:extLst>
  </p:cSld>
  <p:clrMapOvr>
    <a:masterClrMapping/>
  </p:clrMapOvr>
  <p:transition spd="slow" advClick="0" advTm="2000">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51869727"/>
      </p:ext>
    </p:extLst>
  </p:cSld>
  <p:clrMapOvr>
    <a:masterClrMapping/>
  </p:clrMapOvr>
  <p:transition spd="slow" advClick="0" advTm="2000">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81888393"/>
      </p:ext>
    </p:extLst>
  </p:cSld>
  <p:clrMapOvr>
    <a:masterClrMapping/>
  </p:clrMapOvr>
  <p:transition spd="slow" advClick="0" advTm="2000">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75634792"/>
      </p:ext>
    </p:extLst>
  </p:cSld>
  <p:clrMapOvr>
    <a:masterClrMapping/>
  </p:clrMapOvr>
  <p:transition spd="slow" advClick="0" advTm="2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87118995"/>
      </p:ext>
    </p:extLst>
  </p:cSld>
  <p:clrMapOvr>
    <a:masterClrMapping/>
  </p:clrMapOvr>
  <p:transition spd="slow" advClick="0" advTm="2000">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1923801"/>
      </p:ext>
    </p:extLst>
  </p:cSld>
  <p:clrMapOvr>
    <a:masterClrMapping/>
  </p:clrMapOvr>
  <p:transition spd="slow" advClick="0" advTm="2000">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94031901"/>
      </p:ext>
    </p:extLst>
  </p:cSld>
  <p:clrMapOvr>
    <a:masterClrMapping/>
  </p:clrMapOvr>
  <p:transition spd="slow" advClick="0" advTm="2000">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37593405"/>
      </p:ext>
    </p:extLst>
  </p:cSld>
  <p:clrMapOvr>
    <a:masterClrMapping/>
  </p:clrMapOvr>
  <p:transition spd="slow" advClick="0" advTm="2000">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26612675"/>
      </p:ext>
    </p:extLst>
  </p:cSld>
  <p:clrMapOvr>
    <a:masterClrMapping/>
  </p:clrMapOvr>
  <p:transition spd="slow" advClick="0" advTm="2000">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90709249"/>
      </p:ext>
    </p:extLst>
  </p:cSld>
  <p:clrMapOvr>
    <a:masterClrMapping/>
  </p:clrMapOvr>
  <p:transition spd="slow" advClick="0" advTm="2000">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3049742919"/>
      </p:ext>
    </p:extLst>
  </p:cSld>
  <p:clrMapOvr>
    <a:masterClrMapping/>
  </p:clrMapOvr>
  <p:transition spd="slow" advClick="0" advTm="2000">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04553801"/>
      </p:ext>
    </p:extLst>
  </p:cSld>
  <p:clrMapOvr>
    <a:masterClrMapping/>
  </p:clrMapOvr>
  <p:transition spd="slow" advClick="0" advTm="2000">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854056857"/>
      </p:ext>
    </p:extLst>
  </p:cSld>
  <p:clrMapOvr>
    <a:masterClrMapping/>
  </p:clrMapOvr>
  <p:transition spd="slow" advClick="0" advTm="2000">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93784798"/>
      </p:ext>
    </p:extLst>
  </p:cSld>
  <p:clrMapOvr>
    <a:masterClrMapping/>
  </p:clrMapOvr>
  <p:transition spd="slow" advClick="0" advTm="2000">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Tree>
  </p:cSld>
  <p:clrMapOvr>
    <a:masterClrMapping/>
  </p:clrMapOvr>
  <p:transition spd="slow" advClick="0" advTm="2000">
    <p:random/>
  </p:transition>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pPr/>
              <a:t>2024/5/27</a:t>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514709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pPr/>
              <a:t>2024/5/27</a:t>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026753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55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040913"/>
      </p:ext>
    </p:extLst>
  </p:cSld>
  <p:clrMapOvr>
    <a:masterClrMapping/>
  </p:clrMapOvr>
  <p:transition spd="slow" advClick="0" advTm="2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98181255"/>
      </p:ext>
    </p:extLst>
  </p:cSld>
  <p:clrMapOvr>
    <a:masterClrMapping/>
  </p:clrMapOvr>
  <p:transition spd="slow" advClick="0" advTm="2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94136643"/>
      </p:ext>
    </p:extLst>
  </p:cSld>
  <p:clrMapOvr>
    <a:masterClrMapping/>
  </p:clrMapOvr>
  <p:transition spd="slow" advClick="0" advTm="2000">
    <p:random/>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 id="2147483699" r:id="rId43"/>
    <p:sldLayoutId id="2147483700" r:id="rId44"/>
    <p:sldLayoutId id="2147483701" r:id="rId45"/>
    <p:sldLayoutId id="2147483702" r:id="rId46"/>
    <p:sldLayoutId id="2147483703" r:id="rId47"/>
    <p:sldLayoutId id="2147483704" r:id="rId48"/>
    <p:sldLayoutId id="2147483705" r:id="rId49"/>
    <p:sldLayoutId id="2147483706" r:id="rId50"/>
    <p:sldLayoutId id="2147483707" r:id="rId51"/>
    <p:sldLayoutId id="2147483708" r:id="rId52"/>
    <p:sldLayoutId id="2147483709" r:id="rId53"/>
    <p:sldLayoutId id="2147483710" r:id="rId54"/>
    <p:sldLayoutId id="2147483711" r:id="rId55"/>
    <p:sldLayoutId id="2147483712" r:id="rId56"/>
    <p:sldLayoutId id="2147483713" r:id="rId57"/>
    <p:sldLayoutId id="2147483652" r:id="rId58"/>
    <p:sldLayoutId id="2147483653" r:id="rId59"/>
    <p:sldLayoutId id="2147483654" r:id="rId60"/>
    <p:sldLayoutId id="2147483655" r:id="rId61"/>
    <p:sldLayoutId id="2147483656" r:id="rId62"/>
    <p:sldLayoutId id="2147483657" r:id="rId63"/>
    <p:sldLayoutId id="2147483658" r:id="rId64"/>
    <p:sldLayoutId id="2147483659" r:id="rId65"/>
  </p:sldLayoutIdLst>
  <p:transition spd="slow" advClick="0" advTm="2000">
    <p:random/>
  </p:transition>
  <p:hf sldNum="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284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mage.so.com/i?q=%E6%B3%95%E5%BE%8B%E5%9B%BE%E7%89%87&amp;listsrc=sobox&amp;listsign=91855fa7c88a5fc6d6f987967e5fe347&amp;src=360pic_strong"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椭圆 40"/>
          <p:cNvSpPr/>
          <p:nvPr/>
        </p:nvSpPr>
        <p:spPr>
          <a:xfrm>
            <a:off x="6962140" y="4697730"/>
            <a:ext cx="227330" cy="227330"/>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6" name="椭圆 45"/>
          <p:cNvSpPr/>
          <p:nvPr/>
        </p:nvSpPr>
        <p:spPr>
          <a:xfrm>
            <a:off x="8573768" y="1658985"/>
            <a:ext cx="303844" cy="30384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矩形 23"/>
          <p:cNvSpPr/>
          <p:nvPr/>
        </p:nvSpPr>
        <p:spPr>
          <a:xfrm>
            <a:off x="640578" y="507421"/>
            <a:ext cx="7862844" cy="4129557"/>
          </a:xfrm>
          <a:prstGeom prst="rect">
            <a:avLst/>
          </a:prstGeom>
          <a:solidFill>
            <a:schemeClr val="bg1"/>
          </a:solidFill>
          <a:ln w="571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2675255" y="675005"/>
            <a:ext cx="3793490" cy="3793490"/>
          </a:xfrm>
          <a:prstGeom prst="ellipse">
            <a:avLst/>
          </a:prstGeom>
          <a:solidFill>
            <a:srgbClr val="5F76A3"/>
          </a:solidFill>
          <a:ln>
            <a:noFill/>
          </a:ln>
          <a:effectLst>
            <a:outerShdw blurRad="254000" dist="190500" dir="81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77" name="椭圆 76"/>
          <p:cNvSpPr/>
          <p:nvPr/>
        </p:nvSpPr>
        <p:spPr>
          <a:xfrm>
            <a:off x="873735" y="2148293"/>
            <a:ext cx="779944" cy="779944"/>
          </a:xfrm>
          <a:prstGeom prst="ellipse">
            <a:avLst/>
          </a:prstGeom>
          <a:solidFill>
            <a:srgbClr val="5F76A3"/>
          </a:solidFill>
          <a:ln>
            <a:noFill/>
          </a:ln>
          <a:effectLst>
            <a:outerShdw blurRad="203200" dist="127000" dir="81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8" name="椭圆 77"/>
          <p:cNvSpPr/>
          <p:nvPr/>
        </p:nvSpPr>
        <p:spPr>
          <a:xfrm>
            <a:off x="1567323" y="3924112"/>
            <a:ext cx="302085" cy="302085"/>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3" name="椭圆 82"/>
          <p:cNvSpPr/>
          <p:nvPr/>
        </p:nvSpPr>
        <p:spPr>
          <a:xfrm>
            <a:off x="7400614" y="2760247"/>
            <a:ext cx="534585" cy="534585"/>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5" name="文本框 84"/>
          <p:cNvSpPr txBox="1"/>
          <p:nvPr/>
        </p:nvSpPr>
        <p:spPr>
          <a:xfrm>
            <a:off x="2684301" y="1531150"/>
            <a:ext cx="3775393" cy="954107"/>
          </a:xfrm>
          <a:prstGeom prst="rect">
            <a:avLst/>
          </a:prstGeom>
          <a:noFill/>
        </p:spPr>
        <p:txBody>
          <a:bodyPr wrap="none" rtlCol="0">
            <a:spAutoFit/>
          </a:bodyPr>
          <a:lstStyle/>
          <a:p>
            <a:pPr algn="ctr"/>
            <a:r>
              <a:rPr lang="zh-CN" altLang="en-US" sz="2800" dirty="0">
                <a:solidFill>
                  <a:schemeClr val="bg1"/>
                </a:solidFill>
                <a:latin typeface="华文中宋" panose="02010600040101010101" pitchFamily="2" charset="-122"/>
                <a:ea typeface="华文中宋" panose="02010600040101010101" pitchFamily="2" charset="-122"/>
                <a:cs typeface="+mn-ea"/>
                <a:sym typeface="+mn-lt"/>
              </a:rPr>
              <a:t>关于促进</a:t>
            </a:r>
            <a:endParaRPr lang="en-US" altLang="zh-CN" sz="2800" dirty="0">
              <a:solidFill>
                <a:schemeClr val="bg1"/>
              </a:solidFill>
              <a:latin typeface="华文中宋" panose="02010600040101010101" pitchFamily="2" charset="-122"/>
              <a:ea typeface="华文中宋" panose="02010600040101010101" pitchFamily="2" charset="-122"/>
              <a:cs typeface="+mn-ea"/>
              <a:sym typeface="+mn-lt"/>
            </a:endParaRPr>
          </a:p>
          <a:p>
            <a:pPr algn="ctr"/>
            <a:r>
              <a:rPr lang="zh-CN" altLang="en-US" sz="2800" dirty="0">
                <a:solidFill>
                  <a:schemeClr val="bg1"/>
                </a:solidFill>
                <a:latin typeface="华文中宋" panose="02010600040101010101" pitchFamily="2" charset="-122"/>
                <a:ea typeface="华文中宋" panose="02010600040101010101" pitchFamily="2" charset="-122"/>
                <a:cs typeface="+mn-ea"/>
                <a:sym typeface="+mn-lt"/>
              </a:rPr>
              <a:t>青少年健康成长的提案</a:t>
            </a:r>
          </a:p>
        </p:txBody>
      </p:sp>
      <p:grpSp>
        <p:nvGrpSpPr>
          <p:cNvPr id="4" name="组合 3"/>
          <p:cNvGrpSpPr/>
          <p:nvPr/>
        </p:nvGrpSpPr>
        <p:grpSpPr>
          <a:xfrm>
            <a:off x="3851272" y="2788537"/>
            <a:ext cx="1441450" cy="307975"/>
            <a:chOff x="6060" y="5397"/>
            <a:chExt cx="2270" cy="485"/>
          </a:xfrm>
        </p:grpSpPr>
        <p:sp>
          <p:nvSpPr>
            <p:cNvPr id="89" name="圆角矩形 88"/>
            <p:cNvSpPr/>
            <p:nvPr/>
          </p:nvSpPr>
          <p:spPr>
            <a:xfrm>
              <a:off x="6098" y="5422"/>
              <a:ext cx="2193" cy="38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90" name="文本框 89"/>
            <p:cNvSpPr txBox="1"/>
            <p:nvPr/>
          </p:nvSpPr>
          <p:spPr>
            <a:xfrm>
              <a:off x="6060" y="5397"/>
              <a:ext cx="2270" cy="485"/>
            </a:xfrm>
            <a:prstGeom prst="rect">
              <a:avLst/>
            </a:prstGeom>
            <a:noFill/>
          </p:spPr>
          <p:txBody>
            <a:bodyPr wrap="square" rtlCol="0">
              <a:spAutoFit/>
            </a:bodyPr>
            <a:lstStyle/>
            <a:p>
              <a:pPr algn="ctr"/>
              <a:r>
                <a:rPr lang="zh-CN" altLang="en-US" sz="1400" dirty="0">
                  <a:solidFill>
                    <a:srgbClr val="5F76A3"/>
                  </a:solidFill>
                  <a:cs typeface="+mn-ea"/>
                  <a:sym typeface="+mn-lt"/>
                </a:rPr>
                <a:t>汇报人：李昊伦</a:t>
              </a:r>
              <a:endParaRPr lang="en-US" altLang="zh-CN" sz="1400" dirty="0">
                <a:solidFill>
                  <a:srgbClr val="5F76A3"/>
                </a:solidFill>
                <a:cs typeface="+mn-ea"/>
                <a:sym typeface="+mn-lt"/>
              </a:endParaRPr>
            </a:p>
          </p:txBody>
        </p:sp>
      </p:grpSp>
      <p:grpSp>
        <p:nvGrpSpPr>
          <p:cNvPr id="10" name="组合 9"/>
          <p:cNvGrpSpPr/>
          <p:nvPr/>
        </p:nvGrpSpPr>
        <p:grpSpPr>
          <a:xfrm>
            <a:off x="-321310" y="-281305"/>
            <a:ext cx="1410970" cy="1412240"/>
            <a:chOff x="304799" y="673100"/>
            <a:chExt cx="4000500" cy="4000499"/>
          </a:xfrm>
          <a:effectLst>
            <a:outerShdw blurRad="444500" dist="254000" dir="8100000" algn="tr" rotWithShape="0">
              <a:prstClr val="black">
                <a:alpha val="50000"/>
              </a:prstClr>
            </a:outerShdw>
          </a:effectLst>
        </p:grpSpPr>
        <p:sp>
          <p:nvSpPr>
            <p:cNvPr id="11" name="同心圆 10"/>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9" name="椭圆 8"/>
            <p:cNvSpPr/>
            <p:nvPr/>
          </p:nvSpPr>
          <p:spPr>
            <a:xfrm>
              <a:off x="392113" y="760413"/>
              <a:ext cx="3825874" cy="382587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17" name="组合 16"/>
          <p:cNvGrpSpPr/>
          <p:nvPr/>
        </p:nvGrpSpPr>
        <p:grpSpPr>
          <a:xfrm>
            <a:off x="7948930" y="-327025"/>
            <a:ext cx="1426210" cy="1427480"/>
            <a:chOff x="304799" y="673100"/>
            <a:chExt cx="4000500" cy="4000499"/>
          </a:xfrm>
          <a:effectLst>
            <a:outerShdw blurRad="444500" dist="254000" dir="8100000" algn="tr" rotWithShape="0">
              <a:prstClr val="black">
                <a:alpha val="50000"/>
              </a:prstClr>
            </a:outerShdw>
          </a:effectLst>
        </p:grpSpPr>
        <p:sp>
          <p:nvSpPr>
            <p:cNvPr id="18" name="同心圆 17"/>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19" name="椭圆 18"/>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sp>
        <p:nvSpPr>
          <p:cNvPr id="25" name="椭圆 24"/>
          <p:cNvSpPr/>
          <p:nvPr/>
        </p:nvSpPr>
        <p:spPr>
          <a:xfrm>
            <a:off x="2594610" y="3950335"/>
            <a:ext cx="363220" cy="3632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26" name="组合 25"/>
          <p:cNvGrpSpPr/>
          <p:nvPr/>
        </p:nvGrpSpPr>
        <p:grpSpPr>
          <a:xfrm>
            <a:off x="-605790" y="2853690"/>
            <a:ext cx="1980565" cy="2155190"/>
            <a:chOff x="-727" y="3040"/>
            <a:chExt cx="2766" cy="3009"/>
          </a:xfrm>
        </p:grpSpPr>
        <p:grpSp>
          <p:nvGrpSpPr>
            <p:cNvPr id="6" name="组合 5"/>
            <p:cNvGrpSpPr/>
            <p:nvPr/>
          </p:nvGrpSpPr>
          <p:grpSpPr>
            <a:xfrm>
              <a:off x="-727" y="3040"/>
              <a:ext cx="2766" cy="2768"/>
              <a:chOff x="304799" y="673100"/>
              <a:chExt cx="4000500" cy="4000499"/>
            </a:xfrm>
            <a:effectLst>
              <a:outerShdw blurRad="444500" dist="254000" dir="8100000" algn="tr" rotWithShape="0">
                <a:prstClr val="black">
                  <a:alpha val="50000"/>
                </a:prstClr>
              </a:outerShdw>
            </a:effectLst>
          </p:grpSpPr>
          <p:sp>
            <p:nvSpPr>
              <p:cNvPr id="7" name="同心圆 6"/>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8" name="椭圆 7"/>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13" name="组合 12"/>
            <p:cNvGrpSpPr/>
            <p:nvPr/>
          </p:nvGrpSpPr>
          <p:grpSpPr>
            <a:xfrm>
              <a:off x="990" y="5179"/>
              <a:ext cx="869" cy="870"/>
              <a:chOff x="304799" y="673100"/>
              <a:chExt cx="4000500" cy="4000499"/>
            </a:xfrm>
            <a:effectLst>
              <a:outerShdw blurRad="444500" dist="254000" dir="8100000" algn="tr" rotWithShape="0">
                <a:prstClr val="black">
                  <a:alpha val="50000"/>
                </a:prstClr>
              </a:outerShdw>
            </a:effectLst>
          </p:grpSpPr>
          <p:sp>
            <p:nvSpPr>
              <p:cNvPr id="14" name="同心圆 13"/>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15" name="椭圆 14"/>
              <p:cNvSpPr/>
              <p:nvPr/>
            </p:nvSpPr>
            <p:spPr>
              <a:xfrm>
                <a:off x="392113" y="760408"/>
                <a:ext cx="3825873" cy="382587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sp>
        <p:nvSpPr>
          <p:cNvPr id="29" name="文本框 28">
            <a:extLst>
              <a:ext uri="{FF2B5EF4-FFF2-40B4-BE49-F238E27FC236}">
                <a16:creationId xmlns:a16="http://schemas.microsoft.com/office/drawing/2014/main" id="{BE5894EE-C9BA-7F6E-6674-8623E6ECAE84}"/>
              </a:ext>
            </a:extLst>
          </p:cNvPr>
          <p:cNvSpPr txBox="1"/>
          <p:nvPr/>
        </p:nvSpPr>
        <p:spPr>
          <a:xfrm>
            <a:off x="2716125" y="3273983"/>
            <a:ext cx="3863975" cy="36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zh-CN" sz="1800" kern="100" dirty="0">
                <a:effectLst/>
                <a:latin typeface="Times New Roman" panose="02020603050405020304" pitchFamily="18" charset="0"/>
                <a:ea typeface="方正仿宋_GBK"/>
                <a:cs typeface="Times New Roman" panose="02020603050405020304" pitchFamily="18" charset="0"/>
              </a:rPr>
              <a:t>邵逸楠、汪娅辰、李香颐、李昊伦</a:t>
            </a:r>
            <a:endParaRPr lang="en-US" altLang="zh-CN" sz="1400" dirty="0">
              <a:solidFill>
                <a:srgbClr val="5F76A3"/>
              </a:solidFill>
              <a:cs typeface="+mn-ea"/>
              <a:sym typeface="+mn-lt"/>
            </a:endParaRP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childTnLst>
                          </p:cTn>
                        </p:par>
                        <p:par>
                          <p:cTn id="36" fill="hold">
                            <p:stCondLst>
                              <p:cond delay="1000"/>
                            </p:stCondLst>
                            <p:childTnLst>
                              <p:par>
                                <p:cTn id="37" presetID="17" presetClass="entr" presetSubtype="10" fill="hold" grpId="0" nodeType="afterEffect">
                                  <p:stCondLst>
                                    <p:cond delay="0"/>
                                  </p:stCondLst>
                                  <p:childTnLst>
                                    <p:set>
                                      <p:cBhvr>
                                        <p:cTn id="38" dur="500"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strVal val="#ppt_h"/>
                                          </p:val>
                                        </p:tav>
                                        <p:tav tm="100000">
                                          <p:val>
                                            <p:strVal val="#ppt_h"/>
                                          </p:val>
                                        </p:tav>
                                      </p:tavLst>
                                    </p:anim>
                                  </p:childTnLst>
                                </p:cTn>
                              </p:par>
                              <p:par>
                                <p:cTn id="41" presetID="22" presetClass="entr" presetSubtype="4" fill="hold" grpId="0" nodeType="withEffect">
                                  <p:stCondLst>
                                    <p:cond delay="0"/>
                                  </p:stCondLst>
                                  <p:childTnLst>
                                    <p:set>
                                      <p:cBhvr>
                                        <p:cTn id="42" dur="500"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500"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6" grpId="0" animBg="1"/>
      <p:bldP spid="46" grpId="1" animBg="1"/>
      <p:bldP spid="24" grpId="0" animBg="1"/>
      <p:bldP spid="24" grpId="1" animBg="1"/>
      <p:bldP spid="37" grpId="0" bldLvl="0" animBg="1"/>
      <p:bldP spid="37" grpId="1" animBg="1"/>
      <p:bldP spid="77" grpId="0" animBg="1"/>
      <p:bldP spid="77" grpId="1" animBg="1"/>
      <p:bldP spid="78" grpId="0" animBg="1"/>
      <p:bldP spid="78" grpId="1" animBg="1"/>
      <p:bldP spid="83" grpId="0" animBg="1"/>
      <p:bldP spid="83" grpId="1" animBg="1"/>
      <p:bldP spid="85" grpId="0"/>
      <p:bldP spid="85" grpId="1"/>
      <p:bldP spid="25" grpId="0" animBg="1"/>
      <p:bldP spid="25"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619364" y="451"/>
            <a:ext cx="2524636" cy="774352"/>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38" name="组合 37"/>
          <p:cNvGrpSpPr/>
          <p:nvPr/>
        </p:nvGrpSpPr>
        <p:grpSpPr>
          <a:xfrm>
            <a:off x="3061645" y="216831"/>
            <a:ext cx="2016125" cy="400050"/>
            <a:chOff x="5529" y="531"/>
            <a:chExt cx="3175" cy="630"/>
          </a:xfrm>
        </p:grpSpPr>
        <p:sp>
          <p:nvSpPr>
            <p:cNvPr id="39" name="文本框 38"/>
            <p:cNvSpPr txBox="1"/>
            <p:nvPr/>
          </p:nvSpPr>
          <p:spPr>
            <a:xfrm>
              <a:off x="6186" y="531"/>
              <a:ext cx="1906"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r>
                <a:rPr lang="zh-CN" altLang="en-US" dirty="0">
                  <a:latin typeface="+mn-lt"/>
                  <a:ea typeface="+mn-ea"/>
                  <a:cs typeface="+mn-ea"/>
                  <a:sym typeface="+mn-lt"/>
                </a:rPr>
                <a:t>原因分析</a:t>
              </a:r>
            </a:p>
          </p:txBody>
        </p:sp>
        <p:grpSp>
          <p:nvGrpSpPr>
            <p:cNvPr id="40" name="组合 39"/>
            <p:cNvGrpSpPr/>
            <p:nvPr/>
          </p:nvGrpSpPr>
          <p:grpSpPr>
            <a:xfrm>
              <a:off x="5529" y="704"/>
              <a:ext cx="3175" cy="282"/>
              <a:chOff x="5529" y="704"/>
              <a:chExt cx="3175" cy="282"/>
            </a:xfrm>
          </p:grpSpPr>
          <p:sp>
            <p:nvSpPr>
              <p:cNvPr id="41" name="等腰三角形 40"/>
              <p:cNvSpPr/>
              <p:nvPr/>
            </p:nvSpPr>
            <p:spPr>
              <a:xfrm rot="16200000">
                <a:off x="5512"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等腰三角形 41"/>
              <p:cNvSpPr/>
              <p:nvPr/>
            </p:nvSpPr>
            <p:spPr>
              <a:xfrm rot="5400000" flipH="1">
                <a:off x="8439"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sp>
        <p:nvSpPr>
          <p:cNvPr id="11" name="矩形 10"/>
          <p:cNvSpPr/>
          <p:nvPr/>
        </p:nvSpPr>
        <p:spPr>
          <a:xfrm>
            <a:off x="2108678" y="834213"/>
            <a:ext cx="5764083" cy="1933752"/>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1" name="文本框 20"/>
          <p:cNvSpPr txBox="1"/>
          <p:nvPr/>
        </p:nvSpPr>
        <p:spPr>
          <a:xfrm>
            <a:off x="2200022" y="892672"/>
            <a:ext cx="5726090" cy="1815882"/>
          </a:xfrm>
          <a:prstGeom prst="rect">
            <a:avLst/>
          </a:prstGeom>
          <a:noFill/>
        </p:spPr>
        <p:txBody>
          <a:bodyPr wrap="square" rtlCol="0">
            <a:spAutoFit/>
          </a:bodyPr>
          <a:lstStyle>
            <a:defPPr>
              <a:defRPr lang="zh-CN"/>
            </a:defPPr>
            <a:lvl1pPr>
              <a:defRPr b="1">
                <a:solidFill>
                  <a:srgbClr val="5F76A3"/>
                </a:solidFill>
                <a:cs typeface="+mn-ea"/>
              </a:defRPr>
            </a:lvl1pPr>
          </a:lstStyle>
          <a:p>
            <a:r>
              <a:rPr lang="zh-CN" altLang="en-US" sz="1600" dirty="0">
                <a:sym typeface="+mn-lt"/>
              </a:rPr>
              <a:t>一是心理健康问题。高考是青少年面临的一项重大挑战，这种高压环境让许多学生在追求优异成绩过程中产生严重的焦虑情绪。同时，特殊的家庭环境，如单亲家庭、双职工家庭等，可能会导致孩子缺乏情感支持，增加了心理健康问题的发生率。对于许多青少年来说，社交网络是一个虚拟的世界，他们在追求认同感和自我肯定时，容易受到网络暴力和排斥的影响，导致自尊心受损、焦虑情绪增加。</a:t>
            </a:r>
          </a:p>
        </p:txBody>
      </p:sp>
      <p:grpSp>
        <p:nvGrpSpPr>
          <p:cNvPr id="4" name="组合 3"/>
          <p:cNvGrpSpPr/>
          <p:nvPr/>
        </p:nvGrpSpPr>
        <p:grpSpPr>
          <a:xfrm>
            <a:off x="741176" y="834213"/>
            <a:ext cx="1274964" cy="1188799"/>
            <a:chOff x="1187" y="1981"/>
            <a:chExt cx="2480" cy="2288"/>
          </a:xfrm>
        </p:grpSpPr>
        <p:sp>
          <p:nvSpPr>
            <p:cNvPr id="2" name="矩形 1"/>
            <p:cNvSpPr/>
            <p:nvPr/>
          </p:nvSpPr>
          <p:spPr>
            <a:xfrm>
              <a:off x="1187" y="1981"/>
              <a:ext cx="2480" cy="2289"/>
            </a:xfrm>
            <a:prstGeom prst="rect">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5" name="atom_65879"/>
            <p:cNvSpPr>
              <a:spLocks noChangeAspect="1"/>
            </p:cNvSpPr>
            <p:nvPr/>
          </p:nvSpPr>
          <p:spPr bwMode="auto">
            <a:xfrm>
              <a:off x="1896" y="2575"/>
              <a:ext cx="1057" cy="110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9527" h="608697">
                  <a:moveTo>
                    <a:pt x="269740" y="427400"/>
                  </a:moveTo>
                  <a:cubicBezTo>
                    <a:pt x="250430" y="436996"/>
                    <a:pt x="231212" y="445618"/>
                    <a:pt x="212459" y="453174"/>
                  </a:cubicBezTo>
                  <a:cubicBezTo>
                    <a:pt x="215894" y="470186"/>
                    <a:pt x="219839" y="486133"/>
                    <a:pt x="224435" y="500642"/>
                  </a:cubicBezTo>
                  <a:cubicBezTo>
                    <a:pt x="231908" y="524562"/>
                    <a:pt x="240775" y="543799"/>
                    <a:pt x="250058" y="556269"/>
                  </a:cubicBezTo>
                  <a:cubicBezTo>
                    <a:pt x="257114" y="565865"/>
                    <a:pt x="264077" y="571103"/>
                    <a:pt x="269740" y="571103"/>
                  </a:cubicBezTo>
                  <a:cubicBezTo>
                    <a:pt x="275357" y="571103"/>
                    <a:pt x="282366" y="565772"/>
                    <a:pt x="289422" y="556269"/>
                  </a:cubicBezTo>
                  <a:cubicBezTo>
                    <a:pt x="298706" y="543706"/>
                    <a:pt x="307526" y="524515"/>
                    <a:pt x="315046" y="500642"/>
                  </a:cubicBezTo>
                  <a:cubicBezTo>
                    <a:pt x="319595" y="486133"/>
                    <a:pt x="323633" y="470233"/>
                    <a:pt x="326975" y="453174"/>
                  </a:cubicBezTo>
                  <a:cubicBezTo>
                    <a:pt x="308222" y="445618"/>
                    <a:pt x="289051" y="436996"/>
                    <a:pt x="269740" y="427400"/>
                  </a:cubicBezTo>
                  <a:close/>
                  <a:moveTo>
                    <a:pt x="336213" y="391011"/>
                  </a:moveTo>
                  <a:cubicBezTo>
                    <a:pt x="332314" y="393282"/>
                    <a:pt x="328414" y="395646"/>
                    <a:pt x="324515" y="397918"/>
                  </a:cubicBezTo>
                  <a:cubicBezTo>
                    <a:pt x="320105" y="400514"/>
                    <a:pt x="315649" y="403063"/>
                    <a:pt x="311239" y="405520"/>
                  </a:cubicBezTo>
                  <a:cubicBezTo>
                    <a:pt x="318620" y="408858"/>
                    <a:pt x="326001" y="412056"/>
                    <a:pt x="333288" y="415116"/>
                  </a:cubicBezTo>
                  <a:cubicBezTo>
                    <a:pt x="334403" y="407189"/>
                    <a:pt x="335331" y="399169"/>
                    <a:pt x="336213" y="391011"/>
                  </a:cubicBezTo>
                  <a:close/>
                  <a:moveTo>
                    <a:pt x="203314" y="390918"/>
                  </a:moveTo>
                  <a:cubicBezTo>
                    <a:pt x="204103" y="399169"/>
                    <a:pt x="205124" y="407189"/>
                    <a:pt x="206239" y="415023"/>
                  </a:cubicBezTo>
                  <a:cubicBezTo>
                    <a:pt x="213526" y="412010"/>
                    <a:pt x="220814" y="408858"/>
                    <a:pt x="228241" y="405474"/>
                  </a:cubicBezTo>
                  <a:cubicBezTo>
                    <a:pt x="223785" y="402971"/>
                    <a:pt x="219422" y="400467"/>
                    <a:pt x="215012" y="397871"/>
                  </a:cubicBezTo>
                  <a:cubicBezTo>
                    <a:pt x="211066" y="395554"/>
                    <a:pt x="207167" y="393282"/>
                    <a:pt x="203314" y="390918"/>
                  </a:cubicBezTo>
                  <a:close/>
                  <a:moveTo>
                    <a:pt x="425802" y="328987"/>
                  </a:moveTo>
                  <a:cubicBezTo>
                    <a:pt x="410345" y="341317"/>
                    <a:pt x="393680" y="353555"/>
                    <a:pt x="376134" y="365422"/>
                  </a:cubicBezTo>
                  <a:cubicBezTo>
                    <a:pt x="374695" y="387395"/>
                    <a:pt x="372420" y="408672"/>
                    <a:pt x="369449" y="428930"/>
                  </a:cubicBezTo>
                  <a:cubicBezTo>
                    <a:pt x="407745" y="442234"/>
                    <a:pt x="441121" y="449234"/>
                    <a:pt x="466094" y="449234"/>
                  </a:cubicBezTo>
                  <a:cubicBezTo>
                    <a:pt x="483734" y="449234"/>
                    <a:pt x="496499" y="445432"/>
                    <a:pt x="500213" y="439128"/>
                  </a:cubicBezTo>
                  <a:cubicBezTo>
                    <a:pt x="503044" y="434261"/>
                    <a:pt x="502069" y="425592"/>
                    <a:pt x="497381" y="414652"/>
                  </a:cubicBezTo>
                  <a:cubicBezTo>
                    <a:pt x="491254" y="400328"/>
                    <a:pt x="479092" y="382945"/>
                    <a:pt x="462288" y="364495"/>
                  </a:cubicBezTo>
                  <a:cubicBezTo>
                    <a:pt x="451612" y="352814"/>
                    <a:pt x="439357" y="340854"/>
                    <a:pt x="425802" y="328987"/>
                  </a:cubicBezTo>
                  <a:close/>
                  <a:moveTo>
                    <a:pt x="113585" y="328940"/>
                  </a:moveTo>
                  <a:cubicBezTo>
                    <a:pt x="100031" y="340808"/>
                    <a:pt x="87823" y="352721"/>
                    <a:pt x="77193" y="364403"/>
                  </a:cubicBezTo>
                  <a:cubicBezTo>
                    <a:pt x="60342" y="382945"/>
                    <a:pt x="48227" y="400282"/>
                    <a:pt x="42099" y="414606"/>
                  </a:cubicBezTo>
                  <a:cubicBezTo>
                    <a:pt x="37458" y="425546"/>
                    <a:pt x="36390" y="434261"/>
                    <a:pt x="39221" y="439082"/>
                  </a:cubicBezTo>
                  <a:cubicBezTo>
                    <a:pt x="42935" y="445386"/>
                    <a:pt x="55700" y="449141"/>
                    <a:pt x="73340" y="449141"/>
                  </a:cubicBezTo>
                  <a:cubicBezTo>
                    <a:pt x="98360" y="449141"/>
                    <a:pt x="131689" y="442187"/>
                    <a:pt x="169939" y="428883"/>
                  </a:cubicBezTo>
                  <a:cubicBezTo>
                    <a:pt x="166968" y="408626"/>
                    <a:pt x="164740" y="387349"/>
                    <a:pt x="163254" y="365330"/>
                  </a:cubicBezTo>
                  <a:cubicBezTo>
                    <a:pt x="145708" y="353463"/>
                    <a:pt x="129043" y="341225"/>
                    <a:pt x="113585" y="328940"/>
                  </a:cubicBezTo>
                  <a:close/>
                  <a:moveTo>
                    <a:pt x="378083" y="290882"/>
                  </a:moveTo>
                  <a:cubicBezTo>
                    <a:pt x="378176" y="295333"/>
                    <a:pt x="378176" y="313504"/>
                    <a:pt x="378083" y="317954"/>
                  </a:cubicBezTo>
                  <a:cubicBezTo>
                    <a:pt x="384303" y="313504"/>
                    <a:pt x="390292" y="308915"/>
                    <a:pt x="396094" y="304418"/>
                  </a:cubicBezTo>
                  <a:cubicBezTo>
                    <a:pt x="390292" y="299875"/>
                    <a:pt x="384303" y="295379"/>
                    <a:pt x="378083" y="290882"/>
                  </a:cubicBezTo>
                  <a:close/>
                  <a:moveTo>
                    <a:pt x="161397" y="290882"/>
                  </a:moveTo>
                  <a:cubicBezTo>
                    <a:pt x="155224" y="295333"/>
                    <a:pt x="149235" y="299875"/>
                    <a:pt x="143387" y="304418"/>
                  </a:cubicBezTo>
                  <a:cubicBezTo>
                    <a:pt x="149235" y="308915"/>
                    <a:pt x="155224" y="313411"/>
                    <a:pt x="161397" y="317954"/>
                  </a:cubicBezTo>
                  <a:cubicBezTo>
                    <a:pt x="161305" y="313504"/>
                    <a:pt x="161305" y="295333"/>
                    <a:pt x="161397" y="290882"/>
                  </a:cubicBezTo>
                  <a:close/>
                  <a:moveTo>
                    <a:pt x="269729" y="261092"/>
                  </a:moveTo>
                  <a:cubicBezTo>
                    <a:pt x="293678" y="261092"/>
                    <a:pt x="313092" y="280474"/>
                    <a:pt x="313092" y="304384"/>
                  </a:cubicBezTo>
                  <a:cubicBezTo>
                    <a:pt x="313092" y="328294"/>
                    <a:pt x="293678" y="347676"/>
                    <a:pt x="269729" y="347676"/>
                  </a:cubicBezTo>
                  <a:cubicBezTo>
                    <a:pt x="245780" y="347676"/>
                    <a:pt x="226366" y="328294"/>
                    <a:pt x="226366" y="304384"/>
                  </a:cubicBezTo>
                  <a:cubicBezTo>
                    <a:pt x="226366" y="280474"/>
                    <a:pt x="245780" y="261092"/>
                    <a:pt x="269729" y="261092"/>
                  </a:cubicBezTo>
                  <a:close/>
                  <a:moveTo>
                    <a:pt x="269740" y="223666"/>
                  </a:moveTo>
                  <a:cubicBezTo>
                    <a:pt x="257764" y="229924"/>
                    <a:pt x="245834" y="236553"/>
                    <a:pt x="233997" y="243460"/>
                  </a:cubicBezTo>
                  <a:cubicBezTo>
                    <a:pt x="222300" y="250274"/>
                    <a:pt x="210927" y="257320"/>
                    <a:pt x="199925" y="264413"/>
                  </a:cubicBezTo>
                  <a:cubicBezTo>
                    <a:pt x="199368" y="277532"/>
                    <a:pt x="199044" y="290882"/>
                    <a:pt x="199044" y="304418"/>
                  </a:cubicBezTo>
                  <a:cubicBezTo>
                    <a:pt x="199044" y="317954"/>
                    <a:pt x="199368" y="331305"/>
                    <a:pt x="199925" y="344377"/>
                  </a:cubicBezTo>
                  <a:cubicBezTo>
                    <a:pt x="210927" y="351516"/>
                    <a:pt x="222300" y="358562"/>
                    <a:pt x="233997" y="365330"/>
                  </a:cubicBezTo>
                  <a:cubicBezTo>
                    <a:pt x="245881" y="372283"/>
                    <a:pt x="257764" y="378866"/>
                    <a:pt x="269740" y="385124"/>
                  </a:cubicBezTo>
                  <a:cubicBezTo>
                    <a:pt x="281670" y="378866"/>
                    <a:pt x="293600" y="372283"/>
                    <a:pt x="305437" y="365330"/>
                  </a:cubicBezTo>
                  <a:cubicBezTo>
                    <a:pt x="317135" y="358562"/>
                    <a:pt x="328507" y="351516"/>
                    <a:pt x="339555" y="344377"/>
                  </a:cubicBezTo>
                  <a:cubicBezTo>
                    <a:pt x="340112" y="331305"/>
                    <a:pt x="340391" y="317954"/>
                    <a:pt x="340391" y="304418"/>
                  </a:cubicBezTo>
                  <a:cubicBezTo>
                    <a:pt x="340391" y="290882"/>
                    <a:pt x="340112" y="277532"/>
                    <a:pt x="339555" y="264413"/>
                  </a:cubicBezTo>
                  <a:cubicBezTo>
                    <a:pt x="328507" y="257320"/>
                    <a:pt x="317135" y="250274"/>
                    <a:pt x="305437" y="243460"/>
                  </a:cubicBezTo>
                  <a:cubicBezTo>
                    <a:pt x="293553" y="236553"/>
                    <a:pt x="281670" y="229924"/>
                    <a:pt x="269740" y="223666"/>
                  </a:cubicBezTo>
                  <a:close/>
                  <a:moveTo>
                    <a:pt x="333288" y="193767"/>
                  </a:moveTo>
                  <a:cubicBezTo>
                    <a:pt x="326001" y="196780"/>
                    <a:pt x="318666" y="199932"/>
                    <a:pt x="311239" y="203362"/>
                  </a:cubicBezTo>
                  <a:cubicBezTo>
                    <a:pt x="315696" y="205819"/>
                    <a:pt x="320105" y="208369"/>
                    <a:pt x="324515" y="210965"/>
                  </a:cubicBezTo>
                  <a:cubicBezTo>
                    <a:pt x="328414" y="213236"/>
                    <a:pt x="332314" y="215508"/>
                    <a:pt x="336120" y="217872"/>
                  </a:cubicBezTo>
                  <a:cubicBezTo>
                    <a:pt x="335331" y="209713"/>
                    <a:pt x="334356" y="201694"/>
                    <a:pt x="333288" y="193767"/>
                  </a:cubicBezTo>
                  <a:close/>
                  <a:moveTo>
                    <a:pt x="206146" y="193720"/>
                  </a:moveTo>
                  <a:cubicBezTo>
                    <a:pt x="205124" y="201601"/>
                    <a:pt x="204103" y="209667"/>
                    <a:pt x="203268" y="217825"/>
                  </a:cubicBezTo>
                  <a:cubicBezTo>
                    <a:pt x="207167" y="215461"/>
                    <a:pt x="211066" y="213190"/>
                    <a:pt x="214965" y="210872"/>
                  </a:cubicBezTo>
                  <a:cubicBezTo>
                    <a:pt x="219329" y="208276"/>
                    <a:pt x="223785" y="205773"/>
                    <a:pt x="228195" y="203270"/>
                  </a:cubicBezTo>
                  <a:cubicBezTo>
                    <a:pt x="220814" y="199932"/>
                    <a:pt x="213480" y="196733"/>
                    <a:pt x="206146" y="193720"/>
                  </a:cubicBezTo>
                  <a:close/>
                  <a:moveTo>
                    <a:pt x="466187" y="159649"/>
                  </a:moveTo>
                  <a:cubicBezTo>
                    <a:pt x="441167" y="159649"/>
                    <a:pt x="407792" y="166649"/>
                    <a:pt x="369496" y="179906"/>
                  </a:cubicBezTo>
                  <a:cubicBezTo>
                    <a:pt x="372466" y="200210"/>
                    <a:pt x="374695" y="221441"/>
                    <a:pt x="376180" y="243460"/>
                  </a:cubicBezTo>
                  <a:cubicBezTo>
                    <a:pt x="393773" y="255327"/>
                    <a:pt x="410391" y="267565"/>
                    <a:pt x="425895" y="279850"/>
                  </a:cubicBezTo>
                  <a:cubicBezTo>
                    <a:pt x="439357" y="267936"/>
                    <a:pt x="451612" y="256022"/>
                    <a:pt x="462334" y="244387"/>
                  </a:cubicBezTo>
                  <a:cubicBezTo>
                    <a:pt x="479185" y="225845"/>
                    <a:pt x="491300" y="208554"/>
                    <a:pt x="497428" y="194184"/>
                  </a:cubicBezTo>
                  <a:cubicBezTo>
                    <a:pt x="502069" y="183244"/>
                    <a:pt x="503137" y="174529"/>
                    <a:pt x="500259" y="169708"/>
                  </a:cubicBezTo>
                  <a:cubicBezTo>
                    <a:pt x="496546" y="163404"/>
                    <a:pt x="483827" y="159649"/>
                    <a:pt x="466187" y="159649"/>
                  </a:cubicBezTo>
                  <a:close/>
                  <a:moveTo>
                    <a:pt x="73386" y="159603"/>
                  </a:moveTo>
                  <a:cubicBezTo>
                    <a:pt x="55747" y="159603"/>
                    <a:pt x="43028" y="163357"/>
                    <a:pt x="39314" y="169662"/>
                  </a:cubicBezTo>
                  <a:cubicBezTo>
                    <a:pt x="36436" y="174529"/>
                    <a:pt x="37458" y="183198"/>
                    <a:pt x="42146" y="194138"/>
                  </a:cubicBezTo>
                  <a:cubicBezTo>
                    <a:pt x="48273" y="208461"/>
                    <a:pt x="60389" y="225845"/>
                    <a:pt x="77239" y="244341"/>
                  </a:cubicBezTo>
                  <a:cubicBezTo>
                    <a:pt x="87823" y="256022"/>
                    <a:pt x="100077" y="267936"/>
                    <a:pt x="113678" y="279803"/>
                  </a:cubicBezTo>
                  <a:cubicBezTo>
                    <a:pt x="129182" y="267519"/>
                    <a:pt x="145800" y="255281"/>
                    <a:pt x="163393" y="243414"/>
                  </a:cubicBezTo>
                  <a:cubicBezTo>
                    <a:pt x="164832" y="221395"/>
                    <a:pt x="167107" y="200117"/>
                    <a:pt x="170078" y="179860"/>
                  </a:cubicBezTo>
                  <a:cubicBezTo>
                    <a:pt x="131782" y="166556"/>
                    <a:pt x="98406" y="159603"/>
                    <a:pt x="73386" y="159603"/>
                  </a:cubicBezTo>
                  <a:close/>
                  <a:moveTo>
                    <a:pt x="269740" y="37687"/>
                  </a:moveTo>
                  <a:cubicBezTo>
                    <a:pt x="264077" y="37687"/>
                    <a:pt x="257114" y="43018"/>
                    <a:pt x="250058" y="52521"/>
                  </a:cubicBezTo>
                  <a:cubicBezTo>
                    <a:pt x="240775" y="65083"/>
                    <a:pt x="231908" y="84321"/>
                    <a:pt x="224435" y="108148"/>
                  </a:cubicBezTo>
                  <a:cubicBezTo>
                    <a:pt x="219839" y="122703"/>
                    <a:pt x="215894" y="138557"/>
                    <a:pt x="212459" y="155616"/>
                  </a:cubicBezTo>
                  <a:cubicBezTo>
                    <a:pt x="231212" y="163172"/>
                    <a:pt x="250430" y="171840"/>
                    <a:pt x="269740" y="181390"/>
                  </a:cubicBezTo>
                  <a:cubicBezTo>
                    <a:pt x="289051" y="171840"/>
                    <a:pt x="308222" y="163172"/>
                    <a:pt x="326975" y="155616"/>
                  </a:cubicBezTo>
                  <a:cubicBezTo>
                    <a:pt x="323587" y="138650"/>
                    <a:pt x="319595" y="122703"/>
                    <a:pt x="315046" y="108148"/>
                  </a:cubicBezTo>
                  <a:cubicBezTo>
                    <a:pt x="307526" y="84228"/>
                    <a:pt x="298706" y="65037"/>
                    <a:pt x="289422" y="52521"/>
                  </a:cubicBezTo>
                  <a:cubicBezTo>
                    <a:pt x="282366" y="42972"/>
                    <a:pt x="275357" y="37687"/>
                    <a:pt x="269740" y="37687"/>
                  </a:cubicBezTo>
                  <a:close/>
                  <a:moveTo>
                    <a:pt x="269740" y="0"/>
                  </a:moveTo>
                  <a:cubicBezTo>
                    <a:pt x="292625" y="0"/>
                    <a:pt x="309568" y="16363"/>
                    <a:pt x="319780" y="30177"/>
                  </a:cubicBezTo>
                  <a:cubicBezTo>
                    <a:pt x="331757" y="46216"/>
                    <a:pt x="342247" y="68653"/>
                    <a:pt x="351114" y="96930"/>
                  </a:cubicBezTo>
                  <a:cubicBezTo>
                    <a:pt x="355523" y="111022"/>
                    <a:pt x="359423" y="126226"/>
                    <a:pt x="362811" y="142405"/>
                  </a:cubicBezTo>
                  <a:cubicBezTo>
                    <a:pt x="402732" y="129054"/>
                    <a:pt x="438336" y="122008"/>
                    <a:pt x="466094" y="122008"/>
                  </a:cubicBezTo>
                  <a:cubicBezTo>
                    <a:pt x="480949" y="122008"/>
                    <a:pt x="493900" y="124048"/>
                    <a:pt x="504437" y="127988"/>
                  </a:cubicBezTo>
                  <a:cubicBezTo>
                    <a:pt x="517249" y="132809"/>
                    <a:pt x="526811" y="140504"/>
                    <a:pt x="532846" y="150749"/>
                  </a:cubicBezTo>
                  <a:cubicBezTo>
                    <a:pt x="544404" y="170450"/>
                    <a:pt x="538834" y="193349"/>
                    <a:pt x="532103" y="209018"/>
                  </a:cubicBezTo>
                  <a:cubicBezTo>
                    <a:pt x="524212" y="227375"/>
                    <a:pt x="510100" y="247864"/>
                    <a:pt x="490186" y="269744"/>
                  </a:cubicBezTo>
                  <a:cubicBezTo>
                    <a:pt x="479788" y="281148"/>
                    <a:pt x="467951" y="292783"/>
                    <a:pt x="454954" y="304418"/>
                  </a:cubicBezTo>
                  <a:cubicBezTo>
                    <a:pt x="467951" y="316007"/>
                    <a:pt x="479788" y="327642"/>
                    <a:pt x="490140" y="339000"/>
                  </a:cubicBezTo>
                  <a:cubicBezTo>
                    <a:pt x="510054" y="360880"/>
                    <a:pt x="524165" y="381276"/>
                    <a:pt x="532010" y="399726"/>
                  </a:cubicBezTo>
                  <a:cubicBezTo>
                    <a:pt x="538787" y="415394"/>
                    <a:pt x="544358" y="438201"/>
                    <a:pt x="532753" y="457995"/>
                  </a:cubicBezTo>
                  <a:cubicBezTo>
                    <a:pt x="526718" y="468239"/>
                    <a:pt x="517156" y="475934"/>
                    <a:pt x="504344" y="480755"/>
                  </a:cubicBezTo>
                  <a:cubicBezTo>
                    <a:pt x="493760" y="484696"/>
                    <a:pt x="480902" y="486735"/>
                    <a:pt x="466048" y="486735"/>
                  </a:cubicBezTo>
                  <a:cubicBezTo>
                    <a:pt x="438243" y="486735"/>
                    <a:pt x="402685" y="479689"/>
                    <a:pt x="362765" y="466339"/>
                  </a:cubicBezTo>
                  <a:cubicBezTo>
                    <a:pt x="359423" y="482517"/>
                    <a:pt x="355431" y="497722"/>
                    <a:pt x="351067" y="511814"/>
                  </a:cubicBezTo>
                  <a:cubicBezTo>
                    <a:pt x="342201" y="539998"/>
                    <a:pt x="331664" y="562527"/>
                    <a:pt x="319734" y="578566"/>
                  </a:cubicBezTo>
                  <a:cubicBezTo>
                    <a:pt x="309568" y="592287"/>
                    <a:pt x="292625" y="608697"/>
                    <a:pt x="269740" y="608697"/>
                  </a:cubicBezTo>
                  <a:cubicBezTo>
                    <a:pt x="246809" y="608697"/>
                    <a:pt x="229866" y="592287"/>
                    <a:pt x="219700" y="578566"/>
                  </a:cubicBezTo>
                  <a:cubicBezTo>
                    <a:pt x="207770" y="562527"/>
                    <a:pt x="197233" y="540091"/>
                    <a:pt x="188413" y="511814"/>
                  </a:cubicBezTo>
                  <a:cubicBezTo>
                    <a:pt x="184004" y="497722"/>
                    <a:pt x="180104" y="482517"/>
                    <a:pt x="176716" y="466339"/>
                  </a:cubicBezTo>
                  <a:cubicBezTo>
                    <a:pt x="136795" y="479689"/>
                    <a:pt x="101191" y="486735"/>
                    <a:pt x="73386" y="486735"/>
                  </a:cubicBezTo>
                  <a:cubicBezTo>
                    <a:pt x="58532" y="486735"/>
                    <a:pt x="45627" y="484696"/>
                    <a:pt x="35090" y="480755"/>
                  </a:cubicBezTo>
                  <a:cubicBezTo>
                    <a:pt x="22278" y="475934"/>
                    <a:pt x="12670" y="468239"/>
                    <a:pt x="6681" y="457995"/>
                  </a:cubicBezTo>
                  <a:cubicBezTo>
                    <a:pt x="-4877" y="438294"/>
                    <a:pt x="693" y="415394"/>
                    <a:pt x="7424" y="399726"/>
                  </a:cubicBezTo>
                  <a:cubicBezTo>
                    <a:pt x="15269" y="381369"/>
                    <a:pt x="29381" y="360880"/>
                    <a:pt x="49341" y="339000"/>
                  </a:cubicBezTo>
                  <a:cubicBezTo>
                    <a:pt x="59785" y="327596"/>
                    <a:pt x="71529" y="315961"/>
                    <a:pt x="84527" y="304326"/>
                  </a:cubicBezTo>
                  <a:cubicBezTo>
                    <a:pt x="71529" y="292737"/>
                    <a:pt x="59739" y="281101"/>
                    <a:pt x="49341" y="269651"/>
                  </a:cubicBezTo>
                  <a:cubicBezTo>
                    <a:pt x="29381" y="247771"/>
                    <a:pt x="15269" y="227375"/>
                    <a:pt x="7424" y="208971"/>
                  </a:cubicBezTo>
                  <a:cubicBezTo>
                    <a:pt x="693" y="193257"/>
                    <a:pt x="-4877" y="170450"/>
                    <a:pt x="6681" y="150702"/>
                  </a:cubicBezTo>
                  <a:cubicBezTo>
                    <a:pt x="12762" y="140411"/>
                    <a:pt x="22278" y="132763"/>
                    <a:pt x="35090" y="127942"/>
                  </a:cubicBezTo>
                  <a:cubicBezTo>
                    <a:pt x="45674" y="124001"/>
                    <a:pt x="58532" y="121962"/>
                    <a:pt x="73386" y="121962"/>
                  </a:cubicBezTo>
                  <a:cubicBezTo>
                    <a:pt x="101191" y="121962"/>
                    <a:pt x="136795" y="129008"/>
                    <a:pt x="176716" y="142358"/>
                  </a:cubicBezTo>
                  <a:cubicBezTo>
                    <a:pt x="180058" y="126134"/>
                    <a:pt x="184004" y="110929"/>
                    <a:pt x="188413" y="96837"/>
                  </a:cubicBezTo>
                  <a:cubicBezTo>
                    <a:pt x="197233" y="68653"/>
                    <a:pt x="207770" y="46170"/>
                    <a:pt x="219700" y="30085"/>
                  </a:cubicBezTo>
                  <a:cubicBezTo>
                    <a:pt x="229866" y="16363"/>
                    <a:pt x="246809" y="0"/>
                    <a:pt x="269740" y="0"/>
                  </a:cubicBezTo>
                  <a:close/>
                </a:path>
              </a:pathLst>
            </a:custGeom>
            <a:solidFill>
              <a:schemeClr val="bg1"/>
            </a:solidFill>
            <a:ln>
              <a:noFill/>
            </a:ln>
          </p:spPr>
          <p:txBody>
            <a:bodyPr/>
            <a:lstStyle/>
            <a:p>
              <a:endParaRPr lang="zh-CN" altLang="en-US">
                <a:cs typeface="+mn-ea"/>
                <a:sym typeface="+mn-lt"/>
              </a:endParaRPr>
            </a:p>
          </p:txBody>
        </p:sp>
      </p:grpSp>
      <p:grpSp>
        <p:nvGrpSpPr>
          <p:cNvPr id="5" name="组合 4"/>
          <p:cNvGrpSpPr/>
          <p:nvPr/>
        </p:nvGrpSpPr>
        <p:grpSpPr>
          <a:xfrm>
            <a:off x="732983" y="2154365"/>
            <a:ext cx="1283157" cy="1235605"/>
            <a:chOff x="1185" y="4476"/>
            <a:chExt cx="2480" cy="2288"/>
          </a:xfrm>
        </p:grpSpPr>
        <p:sp>
          <p:nvSpPr>
            <p:cNvPr id="24" name="矩形 23"/>
            <p:cNvSpPr/>
            <p:nvPr/>
          </p:nvSpPr>
          <p:spPr>
            <a:xfrm>
              <a:off x="1185" y="4476"/>
              <a:ext cx="2480" cy="2289"/>
            </a:xfrm>
            <a:prstGeom prst="rect">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7" name="atom_65879"/>
            <p:cNvSpPr>
              <a:spLocks noChangeAspect="1"/>
            </p:cNvSpPr>
            <p:nvPr/>
          </p:nvSpPr>
          <p:spPr bwMode="auto">
            <a:xfrm>
              <a:off x="1827" y="5151"/>
              <a:ext cx="1193" cy="938"/>
            </a:xfrm>
            <a:custGeom>
              <a:avLst/>
              <a:gdLst>
                <a:gd name="T0" fmla="*/ 5309 w 5501"/>
                <a:gd name="T1" fmla="*/ 3030 h 4693"/>
                <a:gd name="T2" fmla="*/ 4861 w 5501"/>
                <a:gd name="T3" fmla="*/ 3030 h 4693"/>
                <a:gd name="T4" fmla="*/ 4861 w 5501"/>
                <a:gd name="T5" fmla="*/ 2327 h 4693"/>
                <a:gd name="T6" fmla="*/ 4861 w 5501"/>
                <a:gd name="T7" fmla="*/ 2324 h 4693"/>
                <a:gd name="T8" fmla="*/ 4861 w 5501"/>
                <a:gd name="T9" fmla="*/ 2320 h 4693"/>
                <a:gd name="T10" fmla="*/ 4669 w 5501"/>
                <a:gd name="T11" fmla="*/ 2128 h 4693"/>
                <a:gd name="T12" fmla="*/ 2943 w 5501"/>
                <a:gd name="T13" fmla="*/ 2128 h 4693"/>
                <a:gd name="T14" fmla="*/ 2943 w 5501"/>
                <a:gd name="T15" fmla="*/ 1663 h 4693"/>
                <a:gd name="T16" fmla="*/ 3390 w 5501"/>
                <a:gd name="T17" fmla="*/ 1663 h 4693"/>
                <a:gd name="T18" fmla="*/ 3582 w 5501"/>
                <a:gd name="T19" fmla="*/ 1471 h 4693"/>
                <a:gd name="T20" fmla="*/ 3582 w 5501"/>
                <a:gd name="T21" fmla="*/ 192 h 4693"/>
                <a:gd name="T22" fmla="*/ 3390 w 5501"/>
                <a:gd name="T23" fmla="*/ 0 h 4693"/>
                <a:gd name="T24" fmla="*/ 2111 w 5501"/>
                <a:gd name="T25" fmla="*/ 0 h 4693"/>
                <a:gd name="T26" fmla="*/ 1919 w 5501"/>
                <a:gd name="T27" fmla="*/ 192 h 4693"/>
                <a:gd name="T28" fmla="*/ 1919 w 5501"/>
                <a:gd name="T29" fmla="*/ 1471 h 4693"/>
                <a:gd name="T30" fmla="*/ 2111 w 5501"/>
                <a:gd name="T31" fmla="*/ 1663 h 4693"/>
                <a:gd name="T32" fmla="*/ 2558 w 5501"/>
                <a:gd name="T33" fmla="*/ 1663 h 4693"/>
                <a:gd name="T34" fmla="*/ 2558 w 5501"/>
                <a:gd name="T35" fmla="*/ 2128 h 4693"/>
                <a:gd name="T36" fmla="*/ 832 w 5501"/>
                <a:gd name="T37" fmla="*/ 2128 h 4693"/>
                <a:gd name="T38" fmla="*/ 640 w 5501"/>
                <a:gd name="T39" fmla="*/ 2320 h 4693"/>
                <a:gd name="T40" fmla="*/ 640 w 5501"/>
                <a:gd name="T41" fmla="*/ 3030 h 4693"/>
                <a:gd name="T42" fmla="*/ 192 w 5501"/>
                <a:gd name="T43" fmla="*/ 3030 h 4693"/>
                <a:gd name="T44" fmla="*/ 0 w 5501"/>
                <a:gd name="T45" fmla="*/ 3222 h 4693"/>
                <a:gd name="T46" fmla="*/ 0 w 5501"/>
                <a:gd name="T47" fmla="*/ 4501 h 4693"/>
                <a:gd name="T48" fmla="*/ 192 w 5501"/>
                <a:gd name="T49" fmla="*/ 4693 h 4693"/>
                <a:gd name="T50" fmla="*/ 1471 w 5501"/>
                <a:gd name="T51" fmla="*/ 4693 h 4693"/>
                <a:gd name="T52" fmla="*/ 1664 w 5501"/>
                <a:gd name="T53" fmla="*/ 4501 h 4693"/>
                <a:gd name="T54" fmla="*/ 1664 w 5501"/>
                <a:gd name="T55" fmla="*/ 3222 h 4693"/>
                <a:gd name="T56" fmla="*/ 1471 w 5501"/>
                <a:gd name="T57" fmla="*/ 3030 h 4693"/>
                <a:gd name="T58" fmla="*/ 1024 w 5501"/>
                <a:gd name="T59" fmla="*/ 3030 h 4693"/>
                <a:gd name="T60" fmla="*/ 1024 w 5501"/>
                <a:gd name="T61" fmla="*/ 2513 h 4693"/>
                <a:gd name="T62" fmla="*/ 2558 w 5501"/>
                <a:gd name="T63" fmla="*/ 2513 h 4693"/>
                <a:gd name="T64" fmla="*/ 2558 w 5501"/>
                <a:gd name="T65" fmla="*/ 3030 h 4693"/>
                <a:gd name="T66" fmla="*/ 2111 w 5501"/>
                <a:gd name="T67" fmla="*/ 3030 h 4693"/>
                <a:gd name="T68" fmla="*/ 1919 w 5501"/>
                <a:gd name="T69" fmla="*/ 3222 h 4693"/>
                <a:gd name="T70" fmla="*/ 1919 w 5501"/>
                <a:gd name="T71" fmla="*/ 4501 h 4693"/>
                <a:gd name="T72" fmla="*/ 2111 w 5501"/>
                <a:gd name="T73" fmla="*/ 4693 h 4693"/>
                <a:gd name="T74" fmla="*/ 3390 w 5501"/>
                <a:gd name="T75" fmla="*/ 4693 h 4693"/>
                <a:gd name="T76" fmla="*/ 3582 w 5501"/>
                <a:gd name="T77" fmla="*/ 4501 h 4693"/>
                <a:gd name="T78" fmla="*/ 3582 w 5501"/>
                <a:gd name="T79" fmla="*/ 3222 h 4693"/>
                <a:gd name="T80" fmla="*/ 3390 w 5501"/>
                <a:gd name="T81" fmla="*/ 3030 h 4693"/>
                <a:gd name="T82" fmla="*/ 2943 w 5501"/>
                <a:gd name="T83" fmla="*/ 3030 h 4693"/>
                <a:gd name="T84" fmla="*/ 2943 w 5501"/>
                <a:gd name="T85" fmla="*/ 2513 h 4693"/>
                <a:gd name="T86" fmla="*/ 4477 w 5501"/>
                <a:gd name="T87" fmla="*/ 2513 h 4693"/>
                <a:gd name="T88" fmla="*/ 4477 w 5501"/>
                <a:gd name="T89" fmla="*/ 3030 h 4693"/>
                <a:gd name="T90" fmla="*/ 4030 w 5501"/>
                <a:gd name="T91" fmla="*/ 3030 h 4693"/>
                <a:gd name="T92" fmla="*/ 3837 w 5501"/>
                <a:gd name="T93" fmla="*/ 3222 h 4693"/>
                <a:gd name="T94" fmla="*/ 3837 w 5501"/>
                <a:gd name="T95" fmla="*/ 4501 h 4693"/>
                <a:gd name="T96" fmla="*/ 4030 w 5501"/>
                <a:gd name="T97" fmla="*/ 4693 h 4693"/>
                <a:gd name="T98" fmla="*/ 5309 w 5501"/>
                <a:gd name="T99" fmla="*/ 4693 h 4693"/>
                <a:gd name="T100" fmla="*/ 5501 w 5501"/>
                <a:gd name="T101" fmla="*/ 4501 h 4693"/>
                <a:gd name="T102" fmla="*/ 5501 w 5501"/>
                <a:gd name="T103" fmla="*/ 3222 h 4693"/>
                <a:gd name="T104" fmla="*/ 5309 w 5501"/>
                <a:gd name="T105" fmla="*/ 3030 h 4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01" h="4693">
                  <a:moveTo>
                    <a:pt x="5309" y="3030"/>
                  </a:moveTo>
                  <a:lnTo>
                    <a:pt x="4861" y="3030"/>
                  </a:lnTo>
                  <a:lnTo>
                    <a:pt x="4861" y="2327"/>
                  </a:lnTo>
                  <a:cubicBezTo>
                    <a:pt x="4861" y="2326"/>
                    <a:pt x="4861" y="2325"/>
                    <a:pt x="4861" y="2324"/>
                  </a:cubicBezTo>
                  <a:cubicBezTo>
                    <a:pt x="4861" y="2323"/>
                    <a:pt x="4861" y="2321"/>
                    <a:pt x="4861" y="2320"/>
                  </a:cubicBezTo>
                  <a:cubicBezTo>
                    <a:pt x="4861" y="2214"/>
                    <a:pt x="4775" y="2128"/>
                    <a:pt x="4669" y="2128"/>
                  </a:cubicBezTo>
                  <a:lnTo>
                    <a:pt x="2943" y="2128"/>
                  </a:lnTo>
                  <a:lnTo>
                    <a:pt x="2943" y="1663"/>
                  </a:lnTo>
                  <a:lnTo>
                    <a:pt x="3390" y="1663"/>
                  </a:lnTo>
                  <a:cubicBezTo>
                    <a:pt x="3496" y="1663"/>
                    <a:pt x="3582" y="1577"/>
                    <a:pt x="3582" y="1471"/>
                  </a:cubicBezTo>
                  <a:lnTo>
                    <a:pt x="3582" y="192"/>
                  </a:lnTo>
                  <a:cubicBezTo>
                    <a:pt x="3582" y="86"/>
                    <a:pt x="3496" y="0"/>
                    <a:pt x="3390" y="0"/>
                  </a:cubicBezTo>
                  <a:lnTo>
                    <a:pt x="2111" y="0"/>
                  </a:lnTo>
                  <a:cubicBezTo>
                    <a:pt x="2005" y="0"/>
                    <a:pt x="1919" y="86"/>
                    <a:pt x="1919" y="192"/>
                  </a:cubicBezTo>
                  <a:lnTo>
                    <a:pt x="1919" y="1471"/>
                  </a:lnTo>
                  <a:cubicBezTo>
                    <a:pt x="1919" y="1577"/>
                    <a:pt x="2005" y="1663"/>
                    <a:pt x="2111" y="1663"/>
                  </a:cubicBezTo>
                  <a:lnTo>
                    <a:pt x="2558" y="1663"/>
                  </a:lnTo>
                  <a:lnTo>
                    <a:pt x="2558" y="2128"/>
                  </a:lnTo>
                  <a:lnTo>
                    <a:pt x="832" y="2128"/>
                  </a:lnTo>
                  <a:cubicBezTo>
                    <a:pt x="726" y="2128"/>
                    <a:pt x="640" y="2214"/>
                    <a:pt x="640" y="2320"/>
                  </a:cubicBezTo>
                  <a:lnTo>
                    <a:pt x="640" y="3030"/>
                  </a:lnTo>
                  <a:lnTo>
                    <a:pt x="192" y="3030"/>
                  </a:lnTo>
                  <a:cubicBezTo>
                    <a:pt x="86" y="3030"/>
                    <a:pt x="0" y="3116"/>
                    <a:pt x="0" y="3222"/>
                  </a:cubicBezTo>
                  <a:lnTo>
                    <a:pt x="0" y="4501"/>
                  </a:lnTo>
                  <a:cubicBezTo>
                    <a:pt x="0" y="4607"/>
                    <a:pt x="86" y="4693"/>
                    <a:pt x="192" y="4693"/>
                  </a:cubicBezTo>
                  <a:lnTo>
                    <a:pt x="1471" y="4693"/>
                  </a:lnTo>
                  <a:cubicBezTo>
                    <a:pt x="1578" y="4693"/>
                    <a:pt x="1664" y="4607"/>
                    <a:pt x="1664" y="4501"/>
                  </a:cubicBezTo>
                  <a:lnTo>
                    <a:pt x="1664" y="3222"/>
                  </a:lnTo>
                  <a:cubicBezTo>
                    <a:pt x="1664" y="3116"/>
                    <a:pt x="1578" y="3030"/>
                    <a:pt x="1471" y="3030"/>
                  </a:cubicBezTo>
                  <a:lnTo>
                    <a:pt x="1024" y="3030"/>
                  </a:lnTo>
                  <a:lnTo>
                    <a:pt x="1024" y="2513"/>
                  </a:lnTo>
                  <a:lnTo>
                    <a:pt x="2558" y="2513"/>
                  </a:lnTo>
                  <a:lnTo>
                    <a:pt x="2558" y="3030"/>
                  </a:lnTo>
                  <a:lnTo>
                    <a:pt x="2111" y="3030"/>
                  </a:lnTo>
                  <a:cubicBezTo>
                    <a:pt x="2005" y="3030"/>
                    <a:pt x="1919" y="3116"/>
                    <a:pt x="1919" y="3222"/>
                  </a:cubicBezTo>
                  <a:lnTo>
                    <a:pt x="1919" y="4501"/>
                  </a:lnTo>
                  <a:cubicBezTo>
                    <a:pt x="1919" y="4607"/>
                    <a:pt x="2005" y="4693"/>
                    <a:pt x="2111" y="4693"/>
                  </a:cubicBezTo>
                  <a:lnTo>
                    <a:pt x="3390" y="4693"/>
                  </a:lnTo>
                  <a:cubicBezTo>
                    <a:pt x="3496" y="4693"/>
                    <a:pt x="3582" y="4607"/>
                    <a:pt x="3582" y="4501"/>
                  </a:cubicBezTo>
                  <a:lnTo>
                    <a:pt x="3582" y="3222"/>
                  </a:lnTo>
                  <a:cubicBezTo>
                    <a:pt x="3582" y="3116"/>
                    <a:pt x="3496" y="3030"/>
                    <a:pt x="3390" y="3030"/>
                  </a:cubicBezTo>
                  <a:lnTo>
                    <a:pt x="2943" y="3030"/>
                  </a:lnTo>
                  <a:lnTo>
                    <a:pt x="2943" y="2513"/>
                  </a:lnTo>
                  <a:lnTo>
                    <a:pt x="4477" y="2513"/>
                  </a:lnTo>
                  <a:lnTo>
                    <a:pt x="4477" y="3030"/>
                  </a:lnTo>
                  <a:lnTo>
                    <a:pt x="4030" y="3030"/>
                  </a:lnTo>
                  <a:cubicBezTo>
                    <a:pt x="3923" y="3030"/>
                    <a:pt x="3837" y="3116"/>
                    <a:pt x="3837" y="3222"/>
                  </a:cubicBezTo>
                  <a:lnTo>
                    <a:pt x="3837" y="4501"/>
                  </a:lnTo>
                  <a:cubicBezTo>
                    <a:pt x="3837" y="4607"/>
                    <a:pt x="3923" y="4693"/>
                    <a:pt x="4030" y="4693"/>
                  </a:cubicBezTo>
                  <a:lnTo>
                    <a:pt x="5309" y="4693"/>
                  </a:lnTo>
                  <a:cubicBezTo>
                    <a:pt x="5415" y="4693"/>
                    <a:pt x="5501" y="4607"/>
                    <a:pt x="5501" y="4501"/>
                  </a:cubicBezTo>
                  <a:lnTo>
                    <a:pt x="5501" y="3222"/>
                  </a:lnTo>
                  <a:cubicBezTo>
                    <a:pt x="5501" y="3116"/>
                    <a:pt x="5415" y="3030"/>
                    <a:pt x="5309" y="3030"/>
                  </a:cubicBezTo>
                  <a:close/>
                </a:path>
              </a:pathLst>
            </a:custGeom>
            <a:solidFill>
              <a:schemeClr val="bg1"/>
            </a:solidFill>
            <a:ln>
              <a:noFill/>
            </a:ln>
          </p:spPr>
          <p:txBody>
            <a:bodyPr/>
            <a:lstStyle/>
            <a:p>
              <a:endParaRPr lang="zh-CN" altLang="en-US" sz="1350">
                <a:cs typeface="+mn-ea"/>
                <a:sym typeface="+mn-lt"/>
              </a:endParaRPr>
            </a:p>
          </p:txBody>
        </p:sp>
      </p:grpSp>
      <p:pic>
        <p:nvPicPr>
          <p:cNvPr id="7" name="图片 6">
            <a:extLst>
              <a:ext uri="{FF2B5EF4-FFF2-40B4-BE49-F238E27FC236}">
                <a16:creationId xmlns:a16="http://schemas.microsoft.com/office/drawing/2014/main" id="{81316497-1250-AE76-51B1-3E5CC101C9E2}"/>
              </a:ext>
            </a:extLst>
          </p:cNvPr>
          <p:cNvPicPr>
            <a:picLocks noChangeAspect="1"/>
          </p:cNvPicPr>
          <p:nvPr/>
        </p:nvPicPr>
        <p:blipFill>
          <a:blip r:embed="rId2"/>
          <a:stretch>
            <a:fillRect/>
          </a:stretch>
        </p:blipFill>
        <p:spPr>
          <a:xfrm>
            <a:off x="2200022" y="2827376"/>
            <a:ext cx="2340723" cy="168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2F2875EC-194F-DC04-E681-16FFEAF6EAA9}"/>
              </a:ext>
            </a:extLst>
          </p:cNvPr>
          <p:cNvPicPr>
            <a:picLocks noChangeAspect="1"/>
          </p:cNvPicPr>
          <p:nvPr/>
        </p:nvPicPr>
        <p:blipFill rotWithShape="1">
          <a:blip r:embed="rId3"/>
          <a:srcRect r="2634" b="14116"/>
          <a:stretch/>
        </p:blipFill>
        <p:spPr>
          <a:xfrm>
            <a:off x="4683678" y="2827376"/>
            <a:ext cx="2851701" cy="1685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500"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500"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24" name="组合 23"/>
          <p:cNvGrpSpPr/>
          <p:nvPr/>
        </p:nvGrpSpPr>
        <p:grpSpPr>
          <a:xfrm>
            <a:off x="2267459" y="1459788"/>
            <a:ext cx="6630637" cy="2852510"/>
            <a:chOff x="4532" y="2680"/>
            <a:chExt cx="7985" cy="3099"/>
          </a:xfrm>
        </p:grpSpPr>
        <p:sp>
          <p:nvSpPr>
            <p:cNvPr id="3" name="对角圆角矩形 1"/>
            <p:cNvSpPr/>
            <p:nvPr/>
          </p:nvSpPr>
          <p:spPr>
            <a:xfrm flipH="1">
              <a:off x="4532" y="2908"/>
              <a:ext cx="7985" cy="2871"/>
            </a:xfrm>
            <a:prstGeom prst="round2DiagRect">
              <a:avLst>
                <a:gd name="adj1" fmla="val 48671"/>
                <a:gd name="adj2" fmla="val 0"/>
              </a:avLst>
            </a:prstGeom>
            <a:noFill/>
            <a:ln>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20" name="组合 19"/>
            <p:cNvGrpSpPr/>
            <p:nvPr/>
          </p:nvGrpSpPr>
          <p:grpSpPr>
            <a:xfrm>
              <a:off x="4559" y="2680"/>
              <a:ext cx="1182" cy="960"/>
              <a:chOff x="4559" y="2680"/>
              <a:chExt cx="1182" cy="960"/>
            </a:xfrm>
          </p:grpSpPr>
          <p:sp>
            <p:nvSpPr>
              <p:cNvPr id="4" name="流程图: 离页连接符 3"/>
              <p:cNvSpPr/>
              <p:nvPr/>
            </p:nvSpPr>
            <p:spPr>
              <a:xfrm>
                <a:off x="4753" y="2680"/>
                <a:ext cx="794" cy="960"/>
              </a:xfrm>
              <a:prstGeom prst="flowChartOffpageConnector">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 name="文本框 4"/>
              <p:cNvSpPr txBox="1"/>
              <p:nvPr/>
            </p:nvSpPr>
            <p:spPr>
              <a:xfrm flipH="1">
                <a:off x="4559" y="2716"/>
                <a:ext cx="1182" cy="88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3600" dirty="0">
                    <a:solidFill>
                      <a:schemeClr val="bg1"/>
                    </a:solidFill>
                    <a:cs typeface="+mn-ea"/>
                    <a:sym typeface="+mn-lt"/>
                  </a:rPr>
                  <a:t>2</a:t>
                </a:r>
              </a:p>
            </p:txBody>
          </p:sp>
        </p:grpSp>
      </p:grpSp>
      <p:sp>
        <p:nvSpPr>
          <p:cNvPr id="7" name="文本框 22"/>
          <p:cNvSpPr txBox="1"/>
          <p:nvPr/>
        </p:nvSpPr>
        <p:spPr>
          <a:xfrm flipH="1">
            <a:off x="2876670" y="1720752"/>
            <a:ext cx="5595789" cy="2535951"/>
          </a:xfrm>
          <a:prstGeom prst="rect">
            <a:avLst/>
          </a:prstGeom>
          <a:noFill/>
          <a:ln w="9525">
            <a:noFill/>
            <a:miter/>
          </a:ln>
          <a:effectLst>
            <a:outerShdw sx="999" sy="999" algn="ctr" rotWithShape="0">
              <a:srgbClr val="000000"/>
            </a:outerShdw>
          </a:effectLst>
        </p:spPr>
        <p:txBody>
          <a:bodyPr wrap="square" anchor="t">
            <a:spAutoFit/>
          </a:bodyPr>
          <a:lstStyle/>
          <a:p>
            <a:pPr lvl="0" algn="l">
              <a:lnSpc>
                <a:spcPct val="150000"/>
              </a:lnSpc>
            </a:pPr>
            <a:r>
              <a:rPr lang="zh-CN" altLang="en-US" dirty="0">
                <a:solidFill>
                  <a:srgbClr val="5F76A3"/>
                </a:solidFill>
                <a:cs typeface="+mn-ea"/>
                <a:sym typeface="+mn-lt"/>
              </a:rPr>
              <a:t>       二是网络成瘾。一些青少年因在现实生活中面临社交障碍等问题，利用网络并沉迷于虚拟社交中，这极大影响了身心健康的发展。年轻人的自控力尚未完全发育，缺乏自我控制的能力，加之网络环境的无限制性，容易使他们沉溺于网络世界中，忽视学业和家庭责任。</a:t>
            </a:r>
          </a:p>
        </p:txBody>
      </p:sp>
      <p:sp>
        <p:nvSpPr>
          <p:cNvPr id="56" name="money-stacks-of-coins_31028"/>
          <p:cNvSpPr>
            <a:spLocks noChangeAspect="1"/>
          </p:cNvSpPr>
          <p:nvPr/>
        </p:nvSpPr>
        <p:spPr bwMode="auto">
          <a:xfrm>
            <a:off x="953302" y="2548271"/>
            <a:ext cx="1330325" cy="1741170"/>
          </a:xfrm>
          <a:custGeom>
            <a:avLst/>
            <a:gdLst>
              <a:gd name="T0" fmla="*/ 0 w 9778"/>
              <a:gd name="T1" fmla="*/ 12797 h 12797"/>
              <a:gd name="T2" fmla="*/ 1244 w 9778"/>
              <a:gd name="T3" fmla="*/ 9663 h 12797"/>
              <a:gd name="T4" fmla="*/ 2468 w 9778"/>
              <a:gd name="T5" fmla="*/ 8618 h 12797"/>
              <a:gd name="T6" fmla="*/ 7487 w 9778"/>
              <a:gd name="T7" fmla="*/ 8618 h 12797"/>
              <a:gd name="T8" fmla="*/ 8741 w 9778"/>
              <a:gd name="T9" fmla="*/ 9663 h 12797"/>
              <a:gd name="T10" fmla="*/ 9778 w 9778"/>
              <a:gd name="T11" fmla="*/ 12797 h 12797"/>
              <a:gd name="T12" fmla="*/ 0 w 9778"/>
              <a:gd name="T13" fmla="*/ 12797 h 12797"/>
              <a:gd name="T14" fmla="*/ 4872 w 9778"/>
              <a:gd name="T15" fmla="*/ 8357 h 12797"/>
              <a:gd name="T16" fmla="*/ 1002 w 9778"/>
              <a:gd name="T17" fmla="*/ 4178 h 12797"/>
              <a:gd name="T18" fmla="*/ 4872 w 9778"/>
              <a:gd name="T19" fmla="*/ 0 h 12797"/>
              <a:gd name="T20" fmla="*/ 8741 w 9778"/>
              <a:gd name="T21" fmla="*/ 4178 h 12797"/>
              <a:gd name="T22" fmla="*/ 4872 w 9778"/>
              <a:gd name="T23" fmla="*/ 8357 h 12797"/>
              <a:gd name="T24" fmla="*/ 4237 w 9778"/>
              <a:gd name="T25" fmla="*/ 1136 h 12797"/>
              <a:gd name="T26" fmla="*/ 1903 w 9778"/>
              <a:gd name="T27" fmla="*/ 4178 h 12797"/>
              <a:gd name="T28" fmla="*/ 4872 w 9778"/>
              <a:gd name="T29" fmla="*/ 7384 h 12797"/>
              <a:gd name="T30" fmla="*/ 7840 w 9778"/>
              <a:gd name="T31" fmla="*/ 4178 h 12797"/>
              <a:gd name="T32" fmla="*/ 4237 w 9778"/>
              <a:gd name="T33" fmla="*/ 1136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78" h="12797">
                <a:moveTo>
                  <a:pt x="0" y="12797"/>
                </a:moveTo>
                <a:lnTo>
                  <a:pt x="1244" y="9663"/>
                </a:lnTo>
                <a:cubicBezTo>
                  <a:pt x="1244" y="9663"/>
                  <a:pt x="1510" y="8618"/>
                  <a:pt x="2468" y="8618"/>
                </a:cubicBezTo>
                <a:lnTo>
                  <a:pt x="7487" y="8618"/>
                </a:lnTo>
                <a:cubicBezTo>
                  <a:pt x="8444" y="8618"/>
                  <a:pt x="8741" y="9663"/>
                  <a:pt x="8741" y="9663"/>
                </a:cubicBezTo>
                <a:lnTo>
                  <a:pt x="9778" y="12797"/>
                </a:lnTo>
                <a:lnTo>
                  <a:pt x="0" y="12797"/>
                </a:lnTo>
                <a:close/>
                <a:moveTo>
                  <a:pt x="4872" y="8357"/>
                </a:moveTo>
                <a:cubicBezTo>
                  <a:pt x="2734" y="8357"/>
                  <a:pt x="1002" y="6486"/>
                  <a:pt x="1002" y="4178"/>
                </a:cubicBezTo>
                <a:cubicBezTo>
                  <a:pt x="1002" y="1871"/>
                  <a:pt x="2734" y="0"/>
                  <a:pt x="4872" y="0"/>
                </a:cubicBezTo>
                <a:cubicBezTo>
                  <a:pt x="7009" y="0"/>
                  <a:pt x="8741" y="1871"/>
                  <a:pt x="8741" y="4178"/>
                </a:cubicBezTo>
                <a:cubicBezTo>
                  <a:pt x="8741" y="6487"/>
                  <a:pt x="7009" y="8357"/>
                  <a:pt x="4872" y="8357"/>
                </a:cubicBezTo>
                <a:close/>
                <a:moveTo>
                  <a:pt x="4237" y="1136"/>
                </a:moveTo>
                <a:cubicBezTo>
                  <a:pt x="3051" y="1593"/>
                  <a:pt x="4503" y="3224"/>
                  <a:pt x="1903" y="4178"/>
                </a:cubicBezTo>
                <a:cubicBezTo>
                  <a:pt x="1903" y="5949"/>
                  <a:pt x="3232" y="7384"/>
                  <a:pt x="4872" y="7384"/>
                </a:cubicBezTo>
                <a:cubicBezTo>
                  <a:pt x="6511" y="7384"/>
                  <a:pt x="7840" y="5949"/>
                  <a:pt x="7840" y="4178"/>
                </a:cubicBezTo>
                <a:cubicBezTo>
                  <a:pt x="6328" y="2833"/>
                  <a:pt x="3790" y="3454"/>
                  <a:pt x="4237" y="1136"/>
                </a:cubicBezTo>
                <a:close/>
              </a:path>
            </a:pathLst>
          </a:custGeom>
          <a:solidFill>
            <a:srgbClr val="5F76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cs typeface="+mn-ea"/>
              <a:sym typeface="+mn-lt"/>
            </a:endParaRPr>
          </a:p>
        </p:txBody>
      </p:sp>
      <p:grpSp>
        <p:nvGrpSpPr>
          <p:cNvPr id="43" name="组合 42">
            <a:extLst>
              <a:ext uri="{FF2B5EF4-FFF2-40B4-BE49-F238E27FC236}">
                <a16:creationId xmlns:a16="http://schemas.microsoft.com/office/drawing/2014/main" id="{A84509EF-1FF7-9977-3A11-010D0DB68601}"/>
              </a:ext>
            </a:extLst>
          </p:cNvPr>
          <p:cNvGrpSpPr/>
          <p:nvPr/>
        </p:nvGrpSpPr>
        <p:grpSpPr>
          <a:xfrm>
            <a:off x="3658440" y="393401"/>
            <a:ext cx="2016125" cy="400050"/>
            <a:chOff x="5529" y="531"/>
            <a:chExt cx="3175" cy="630"/>
          </a:xfrm>
        </p:grpSpPr>
        <p:sp>
          <p:nvSpPr>
            <p:cNvPr id="44" name="文本框 43">
              <a:extLst>
                <a:ext uri="{FF2B5EF4-FFF2-40B4-BE49-F238E27FC236}">
                  <a16:creationId xmlns:a16="http://schemas.microsoft.com/office/drawing/2014/main" id="{4AAD73F5-3179-88D0-C4BA-297FB8EBE627}"/>
                </a:ext>
              </a:extLst>
            </p:cNvPr>
            <p:cNvSpPr txBox="1"/>
            <p:nvPr/>
          </p:nvSpPr>
          <p:spPr>
            <a:xfrm>
              <a:off x="6186" y="531"/>
              <a:ext cx="1906"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r>
                <a:rPr lang="zh-CN" altLang="en-US" dirty="0">
                  <a:latin typeface="+mn-lt"/>
                  <a:ea typeface="+mn-ea"/>
                  <a:cs typeface="+mn-ea"/>
                  <a:sym typeface="+mn-lt"/>
                </a:rPr>
                <a:t>原因分析</a:t>
              </a:r>
            </a:p>
          </p:txBody>
        </p:sp>
        <p:grpSp>
          <p:nvGrpSpPr>
            <p:cNvPr id="45" name="组合 44">
              <a:extLst>
                <a:ext uri="{FF2B5EF4-FFF2-40B4-BE49-F238E27FC236}">
                  <a16:creationId xmlns:a16="http://schemas.microsoft.com/office/drawing/2014/main" id="{590DB3EB-C084-FE8B-8561-F92C50D03A7C}"/>
                </a:ext>
              </a:extLst>
            </p:cNvPr>
            <p:cNvGrpSpPr/>
            <p:nvPr/>
          </p:nvGrpSpPr>
          <p:grpSpPr>
            <a:xfrm>
              <a:off x="5529" y="704"/>
              <a:ext cx="3175" cy="282"/>
              <a:chOff x="5529" y="704"/>
              <a:chExt cx="3175" cy="282"/>
            </a:xfrm>
          </p:grpSpPr>
          <p:sp>
            <p:nvSpPr>
              <p:cNvPr id="47" name="等腰三角形 46">
                <a:extLst>
                  <a:ext uri="{FF2B5EF4-FFF2-40B4-BE49-F238E27FC236}">
                    <a16:creationId xmlns:a16="http://schemas.microsoft.com/office/drawing/2014/main" id="{CE523F0D-B1EB-A99A-06E9-7F6AC315C2F8}"/>
                  </a:ext>
                </a:extLst>
              </p:cNvPr>
              <p:cNvSpPr/>
              <p:nvPr/>
            </p:nvSpPr>
            <p:spPr>
              <a:xfrm rot="16200000">
                <a:off x="5512"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9" name="等腰三角形 48">
                <a:extLst>
                  <a:ext uri="{FF2B5EF4-FFF2-40B4-BE49-F238E27FC236}">
                    <a16:creationId xmlns:a16="http://schemas.microsoft.com/office/drawing/2014/main" id="{CFF69C2B-177E-E89B-0008-F752C8B2F3A8}"/>
                  </a:ext>
                </a:extLst>
              </p:cNvPr>
              <p:cNvSpPr/>
              <p:nvPr/>
            </p:nvSpPr>
            <p:spPr>
              <a:xfrm rot="5400000" flipH="1">
                <a:off x="8439"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pic>
        <p:nvPicPr>
          <p:cNvPr id="6146" name="Picture 2">
            <a:extLst>
              <a:ext uri="{FF2B5EF4-FFF2-40B4-BE49-F238E27FC236}">
                <a16:creationId xmlns:a16="http://schemas.microsoft.com/office/drawing/2014/main" id="{8FC1D465-7021-892B-0694-679F618EB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0" y="831202"/>
            <a:ext cx="1938373" cy="1550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500"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5" presetClass="entr" presetSubtype="0" fill="hold" nodeType="afterEffect">
                                  <p:stCondLst>
                                    <p:cond delay="0"/>
                                  </p:stCondLst>
                                  <p:childTnLst>
                                    <p:set>
                                      <p:cBhvr>
                                        <p:cTn id="11" dur="500"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strVal val="#ppt_w*0.70"/>
                                          </p:val>
                                        </p:tav>
                                        <p:tav tm="100000">
                                          <p:val>
                                            <p:strVal val="#ppt_w"/>
                                          </p:val>
                                        </p:tav>
                                      </p:tavLst>
                                    </p:anim>
                                    <p:anim calcmode="lin" valueType="num">
                                      <p:cBhvr>
                                        <p:cTn id="13" dur="500" fill="hold"/>
                                        <p:tgtEl>
                                          <p:spTgt spid="24"/>
                                        </p:tgtEl>
                                        <p:attrNameLst>
                                          <p:attrName>ppt_h</p:attrName>
                                        </p:attrNameLst>
                                      </p:cBhvr>
                                      <p:tavLst>
                                        <p:tav tm="0">
                                          <p:val>
                                            <p:strVal val="#ppt_h"/>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50" presetClass="entr" presetSubtype="0" decel="100000" fill="hold" nodeType="afterEffect">
                                  <p:stCondLst>
                                    <p:cond delay="0"/>
                                  </p:stCondLst>
                                  <p:childTnLst>
                                    <p:set>
                                      <p:cBhvr>
                                        <p:cTn id="17" dur="500"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strVal val="#ppt_w+.3"/>
                                          </p:val>
                                        </p:tav>
                                        <p:tav tm="100000">
                                          <p:val>
                                            <p:strVal val="#ppt_w"/>
                                          </p:val>
                                        </p:tav>
                                      </p:tavLst>
                                    </p:anim>
                                    <p:anim calcmode="lin" valueType="num">
                                      <p:cBhvr>
                                        <p:cTn id="19" dur="500" fill="hold"/>
                                        <p:tgtEl>
                                          <p:spTgt spid="43"/>
                                        </p:tgtEl>
                                        <p:attrNameLst>
                                          <p:attrName>ppt_h</p:attrName>
                                        </p:attrNameLst>
                                      </p:cBhvr>
                                      <p:tavLst>
                                        <p:tav tm="0">
                                          <p:val>
                                            <p:strVal val="#ppt_h"/>
                                          </p:val>
                                        </p:tav>
                                        <p:tav tm="100000">
                                          <p:val>
                                            <p:strVal val="#ppt_h"/>
                                          </p:val>
                                        </p:tav>
                                      </p:tavLst>
                                    </p:anim>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5" name="组合 24"/>
          <p:cNvGrpSpPr/>
          <p:nvPr/>
        </p:nvGrpSpPr>
        <p:grpSpPr>
          <a:xfrm>
            <a:off x="972680" y="1538018"/>
            <a:ext cx="6534852" cy="2663419"/>
            <a:chOff x="1795" y="3146"/>
            <a:chExt cx="8626" cy="3644"/>
          </a:xfrm>
        </p:grpSpPr>
        <p:sp>
          <p:nvSpPr>
            <p:cNvPr id="8" name="对角圆角矩形 6"/>
            <p:cNvSpPr/>
            <p:nvPr/>
          </p:nvSpPr>
          <p:spPr>
            <a:xfrm>
              <a:off x="1795" y="3157"/>
              <a:ext cx="8431" cy="3633"/>
            </a:xfrm>
            <a:prstGeom prst="round2DiagRect">
              <a:avLst>
                <a:gd name="adj1" fmla="val 48671"/>
                <a:gd name="adj2" fmla="val 0"/>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1" name="组合 20"/>
            <p:cNvGrpSpPr/>
            <p:nvPr/>
          </p:nvGrpSpPr>
          <p:grpSpPr>
            <a:xfrm>
              <a:off x="8834" y="3146"/>
              <a:ext cx="1587" cy="940"/>
              <a:chOff x="8834" y="3146"/>
              <a:chExt cx="1587" cy="940"/>
            </a:xfrm>
          </p:grpSpPr>
          <p:sp>
            <p:nvSpPr>
              <p:cNvPr id="9" name="流程图: 离页连接符 8"/>
              <p:cNvSpPr/>
              <p:nvPr/>
            </p:nvSpPr>
            <p:spPr>
              <a:xfrm flipH="1">
                <a:off x="9173" y="3155"/>
                <a:ext cx="824" cy="931"/>
              </a:xfrm>
              <a:prstGeom prst="flowChartOffpageConnector">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0" name="文本框 9"/>
              <p:cNvSpPr txBox="1"/>
              <p:nvPr/>
            </p:nvSpPr>
            <p:spPr>
              <a:xfrm>
                <a:off x="8834" y="3146"/>
                <a:ext cx="1587" cy="884"/>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Arial"/>
                    <a:ea typeface="微软雅黑"/>
                    <a:cs typeface="+mn-ea"/>
                    <a:sym typeface="+mn-lt"/>
                  </a:rPr>
                  <a:t>3</a:t>
                </a:r>
              </a:p>
            </p:txBody>
          </p:sp>
        </p:grpSp>
      </p:grpSp>
      <p:sp>
        <p:nvSpPr>
          <p:cNvPr id="12" name="文本框 22"/>
          <p:cNvSpPr txBox="1"/>
          <p:nvPr/>
        </p:nvSpPr>
        <p:spPr>
          <a:xfrm>
            <a:off x="1194444" y="1764235"/>
            <a:ext cx="5432359" cy="2120452"/>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rPr>
              <a:t>       三是教育资源不均衡。中国不同地区的经济发展水平不同，一些地区由于经济滞后，政府对教育的投入不足，导致教育资源不均衡。尽管国家出台了扶持贫困地区教育的政策，但执行中存在资金拨付不及时、项目管理不规范等问题，政策效果不佳。</a:t>
            </a:r>
          </a:p>
        </p:txBody>
      </p:sp>
      <p:sp>
        <p:nvSpPr>
          <p:cNvPr id="56" name="money-stacks-of-coins_31028"/>
          <p:cNvSpPr>
            <a:spLocks noChangeAspect="1"/>
          </p:cNvSpPr>
          <p:nvPr/>
        </p:nvSpPr>
        <p:spPr bwMode="auto">
          <a:xfrm>
            <a:off x="7465874" y="2653930"/>
            <a:ext cx="1182359" cy="1547507"/>
          </a:xfrm>
          <a:custGeom>
            <a:avLst/>
            <a:gdLst>
              <a:gd name="T0" fmla="*/ 0 w 9778"/>
              <a:gd name="T1" fmla="*/ 12797 h 12797"/>
              <a:gd name="T2" fmla="*/ 1244 w 9778"/>
              <a:gd name="T3" fmla="*/ 9663 h 12797"/>
              <a:gd name="T4" fmla="*/ 2468 w 9778"/>
              <a:gd name="T5" fmla="*/ 8618 h 12797"/>
              <a:gd name="T6" fmla="*/ 7487 w 9778"/>
              <a:gd name="T7" fmla="*/ 8618 h 12797"/>
              <a:gd name="T8" fmla="*/ 8741 w 9778"/>
              <a:gd name="T9" fmla="*/ 9663 h 12797"/>
              <a:gd name="T10" fmla="*/ 9778 w 9778"/>
              <a:gd name="T11" fmla="*/ 12797 h 12797"/>
              <a:gd name="T12" fmla="*/ 0 w 9778"/>
              <a:gd name="T13" fmla="*/ 12797 h 12797"/>
              <a:gd name="T14" fmla="*/ 4872 w 9778"/>
              <a:gd name="T15" fmla="*/ 8357 h 12797"/>
              <a:gd name="T16" fmla="*/ 1002 w 9778"/>
              <a:gd name="T17" fmla="*/ 4178 h 12797"/>
              <a:gd name="T18" fmla="*/ 4872 w 9778"/>
              <a:gd name="T19" fmla="*/ 0 h 12797"/>
              <a:gd name="T20" fmla="*/ 8741 w 9778"/>
              <a:gd name="T21" fmla="*/ 4178 h 12797"/>
              <a:gd name="T22" fmla="*/ 4872 w 9778"/>
              <a:gd name="T23" fmla="*/ 8357 h 12797"/>
              <a:gd name="T24" fmla="*/ 4237 w 9778"/>
              <a:gd name="T25" fmla="*/ 1136 h 12797"/>
              <a:gd name="T26" fmla="*/ 1903 w 9778"/>
              <a:gd name="T27" fmla="*/ 4178 h 12797"/>
              <a:gd name="T28" fmla="*/ 4872 w 9778"/>
              <a:gd name="T29" fmla="*/ 7384 h 12797"/>
              <a:gd name="T30" fmla="*/ 7840 w 9778"/>
              <a:gd name="T31" fmla="*/ 4178 h 12797"/>
              <a:gd name="T32" fmla="*/ 4237 w 9778"/>
              <a:gd name="T33" fmla="*/ 1136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78" h="12797">
                <a:moveTo>
                  <a:pt x="0" y="12797"/>
                </a:moveTo>
                <a:lnTo>
                  <a:pt x="1244" y="9663"/>
                </a:lnTo>
                <a:cubicBezTo>
                  <a:pt x="1244" y="9663"/>
                  <a:pt x="1510" y="8618"/>
                  <a:pt x="2468" y="8618"/>
                </a:cubicBezTo>
                <a:lnTo>
                  <a:pt x="7487" y="8618"/>
                </a:lnTo>
                <a:cubicBezTo>
                  <a:pt x="8444" y="8618"/>
                  <a:pt x="8741" y="9663"/>
                  <a:pt x="8741" y="9663"/>
                </a:cubicBezTo>
                <a:lnTo>
                  <a:pt x="9778" y="12797"/>
                </a:lnTo>
                <a:lnTo>
                  <a:pt x="0" y="12797"/>
                </a:lnTo>
                <a:close/>
                <a:moveTo>
                  <a:pt x="4872" y="8357"/>
                </a:moveTo>
                <a:cubicBezTo>
                  <a:pt x="2734" y="8357"/>
                  <a:pt x="1002" y="6486"/>
                  <a:pt x="1002" y="4178"/>
                </a:cubicBezTo>
                <a:cubicBezTo>
                  <a:pt x="1002" y="1871"/>
                  <a:pt x="2734" y="0"/>
                  <a:pt x="4872" y="0"/>
                </a:cubicBezTo>
                <a:cubicBezTo>
                  <a:pt x="7009" y="0"/>
                  <a:pt x="8741" y="1871"/>
                  <a:pt x="8741" y="4178"/>
                </a:cubicBezTo>
                <a:cubicBezTo>
                  <a:pt x="8741" y="6487"/>
                  <a:pt x="7009" y="8357"/>
                  <a:pt x="4872" y="8357"/>
                </a:cubicBezTo>
                <a:close/>
                <a:moveTo>
                  <a:pt x="4237" y="1136"/>
                </a:moveTo>
                <a:cubicBezTo>
                  <a:pt x="3051" y="1593"/>
                  <a:pt x="4503" y="3224"/>
                  <a:pt x="1903" y="4178"/>
                </a:cubicBezTo>
                <a:cubicBezTo>
                  <a:pt x="1903" y="5949"/>
                  <a:pt x="3232" y="7384"/>
                  <a:pt x="4872" y="7384"/>
                </a:cubicBezTo>
                <a:cubicBezTo>
                  <a:pt x="6511" y="7384"/>
                  <a:pt x="7840" y="5949"/>
                  <a:pt x="7840" y="4178"/>
                </a:cubicBezTo>
                <a:cubicBezTo>
                  <a:pt x="6328" y="2833"/>
                  <a:pt x="3790" y="3454"/>
                  <a:pt x="4237" y="1136"/>
                </a:cubicBezTo>
                <a:close/>
              </a:path>
            </a:pathLst>
          </a:custGeom>
          <a:solidFill>
            <a:srgbClr val="5F76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微软雅黑"/>
              <a:cs typeface="+mn-ea"/>
              <a:sym typeface="+mn-lt"/>
            </a:endParaRPr>
          </a:p>
        </p:txBody>
      </p:sp>
      <p:grpSp>
        <p:nvGrpSpPr>
          <p:cNvPr id="43" name="组合 42">
            <a:extLst>
              <a:ext uri="{FF2B5EF4-FFF2-40B4-BE49-F238E27FC236}">
                <a16:creationId xmlns:a16="http://schemas.microsoft.com/office/drawing/2014/main" id="{A84509EF-1FF7-9977-3A11-010D0DB68601}"/>
              </a:ext>
            </a:extLst>
          </p:cNvPr>
          <p:cNvGrpSpPr/>
          <p:nvPr/>
        </p:nvGrpSpPr>
        <p:grpSpPr>
          <a:xfrm>
            <a:off x="3658440" y="393401"/>
            <a:ext cx="2016125" cy="400050"/>
            <a:chOff x="5529" y="531"/>
            <a:chExt cx="3175" cy="630"/>
          </a:xfrm>
        </p:grpSpPr>
        <p:sp>
          <p:nvSpPr>
            <p:cNvPr id="44" name="文本框 43">
              <a:extLst>
                <a:ext uri="{FF2B5EF4-FFF2-40B4-BE49-F238E27FC236}">
                  <a16:creationId xmlns:a16="http://schemas.microsoft.com/office/drawing/2014/main" id="{4AAD73F5-3179-88D0-C4BA-297FB8EBE627}"/>
                </a:ext>
              </a:extLst>
            </p:cNvPr>
            <p:cNvSpPr txBox="1"/>
            <p:nvPr/>
          </p:nvSpPr>
          <p:spPr>
            <a:xfrm>
              <a:off x="6186" y="531"/>
              <a:ext cx="1906"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原因分析</a:t>
              </a:r>
            </a:p>
          </p:txBody>
        </p:sp>
        <p:grpSp>
          <p:nvGrpSpPr>
            <p:cNvPr id="45" name="组合 44">
              <a:extLst>
                <a:ext uri="{FF2B5EF4-FFF2-40B4-BE49-F238E27FC236}">
                  <a16:creationId xmlns:a16="http://schemas.microsoft.com/office/drawing/2014/main" id="{590DB3EB-C084-FE8B-8561-F92C50D03A7C}"/>
                </a:ext>
              </a:extLst>
            </p:cNvPr>
            <p:cNvGrpSpPr/>
            <p:nvPr/>
          </p:nvGrpSpPr>
          <p:grpSpPr>
            <a:xfrm>
              <a:off x="5529" y="704"/>
              <a:ext cx="3175" cy="282"/>
              <a:chOff x="5529" y="704"/>
              <a:chExt cx="3175" cy="282"/>
            </a:xfrm>
          </p:grpSpPr>
          <p:sp>
            <p:nvSpPr>
              <p:cNvPr id="47" name="等腰三角形 46">
                <a:extLst>
                  <a:ext uri="{FF2B5EF4-FFF2-40B4-BE49-F238E27FC236}">
                    <a16:creationId xmlns:a16="http://schemas.microsoft.com/office/drawing/2014/main" id="{CE523F0D-B1EB-A99A-06E9-7F6AC315C2F8}"/>
                  </a:ext>
                </a:extLst>
              </p:cNvPr>
              <p:cNvSpPr/>
              <p:nvPr/>
            </p:nvSpPr>
            <p:spPr>
              <a:xfrm rot="16200000">
                <a:off x="5512"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9" name="等腰三角形 48">
                <a:extLst>
                  <a:ext uri="{FF2B5EF4-FFF2-40B4-BE49-F238E27FC236}">
                    <a16:creationId xmlns:a16="http://schemas.microsoft.com/office/drawing/2014/main" id="{CFF69C2B-177E-E89B-0008-F752C8B2F3A8}"/>
                  </a:ext>
                </a:extLst>
              </p:cNvPr>
              <p:cNvSpPr/>
              <p:nvPr/>
            </p:nvSpPr>
            <p:spPr>
              <a:xfrm rot="5400000" flipH="1">
                <a:off x="8439"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spTree>
    <p:extLst>
      <p:ext uri="{BB962C8B-B14F-4D97-AF65-F5344CB8AC3E}">
        <p14:creationId xmlns:p14="http://schemas.microsoft.com/office/powerpoint/2010/main" val="2243047924"/>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500"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55" presetClass="entr" presetSubtype="0" fill="hold" nodeType="withEffect">
                                  <p:stCondLst>
                                    <p:cond delay="0"/>
                                  </p:stCondLst>
                                  <p:childTnLst>
                                    <p:set>
                                      <p:cBhvr>
                                        <p:cTn id="10" dur="500"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strVal val="#ppt_w*0.70"/>
                                          </p:val>
                                        </p:tav>
                                        <p:tav tm="100000">
                                          <p:val>
                                            <p:strVal val="#ppt_w"/>
                                          </p:val>
                                        </p:tav>
                                      </p:tavLst>
                                    </p:anim>
                                    <p:anim calcmode="lin" valueType="num">
                                      <p:cBhvr>
                                        <p:cTn id="12" dur="500" fill="hold"/>
                                        <p:tgtEl>
                                          <p:spTgt spid="25"/>
                                        </p:tgtEl>
                                        <p:attrNameLst>
                                          <p:attrName>ppt_h</p:attrName>
                                        </p:attrNameLst>
                                      </p:cBhvr>
                                      <p:tavLst>
                                        <p:tav tm="0">
                                          <p:val>
                                            <p:strVal val="#ppt_h"/>
                                          </p:val>
                                        </p:tav>
                                        <p:tav tm="100000">
                                          <p:val>
                                            <p:strVal val="#ppt_h"/>
                                          </p:val>
                                        </p:tav>
                                      </p:tavLst>
                                    </p:anim>
                                    <p:animEffect transition="in" filter="fade">
                                      <p:cBhvr>
                                        <p:cTn id="13" dur="500"/>
                                        <p:tgtEl>
                                          <p:spTgt spid="25"/>
                                        </p:tgtEl>
                                      </p:cBhvr>
                                    </p:animEffect>
                                  </p:childTnLst>
                                </p:cTn>
                              </p:par>
                            </p:childTnLst>
                          </p:cTn>
                        </p:par>
                        <p:par>
                          <p:cTn id="14" fill="hold">
                            <p:stCondLst>
                              <p:cond delay="500"/>
                            </p:stCondLst>
                            <p:childTnLst>
                              <p:par>
                                <p:cTn id="15" presetID="50" presetClass="entr" presetSubtype="0" decel="100000" fill="hold" nodeType="afterEffect">
                                  <p:stCondLst>
                                    <p:cond delay="0"/>
                                  </p:stCondLst>
                                  <p:childTnLst>
                                    <p:set>
                                      <p:cBhvr>
                                        <p:cTn id="16" dur="500"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strVal val="#ppt_w+.3"/>
                                          </p:val>
                                        </p:tav>
                                        <p:tav tm="100000">
                                          <p:val>
                                            <p:strVal val="#ppt_w"/>
                                          </p:val>
                                        </p:tav>
                                      </p:tavLst>
                                    </p:anim>
                                    <p:anim calcmode="lin" valueType="num">
                                      <p:cBhvr>
                                        <p:cTn id="18" dur="500" fill="hold"/>
                                        <p:tgtEl>
                                          <p:spTgt spid="43"/>
                                        </p:tgtEl>
                                        <p:attrNameLst>
                                          <p:attrName>ppt_h</p:attrName>
                                        </p:attrNameLst>
                                      </p:cBhvr>
                                      <p:tavLst>
                                        <p:tav tm="0">
                                          <p:val>
                                            <p:strVal val="#ppt_h"/>
                                          </p:val>
                                        </p:tav>
                                        <p:tav tm="100000">
                                          <p:val>
                                            <p:strVal val="#ppt_h"/>
                                          </p:val>
                                        </p:tav>
                                      </p:tavLst>
                                    </p:anim>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4" name="组合 23"/>
          <p:cNvGrpSpPr/>
          <p:nvPr/>
        </p:nvGrpSpPr>
        <p:grpSpPr>
          <a:xfrm>
            <a:off x="2267459" y="1459788"/>
            <a:ext cx="6630637" cy="2852510"/>
            <a:chOff x="4532" y="2680"/>
            <a:chExt cx="7985" cy="3099"/>
          </a:xfrm>
        </p:grpSpPr>
        <p:sp>
          <p:nvSpPr>
            <p:cNvPr id="3" name="对角圆角矩形 1"/>
            <p:cNvSpPr/>
            <p:nvPr/>
          </p:nvSpPr>
          <p:spPr>
            <a:xfrm flipH="1">
              <a:off x="4532" y="2908"/>
              <a:ext cx="7985" cy="2871"/>
            </a:xfrm>
            <a:prstGeom prst="round2DiagRect">
              <a:avLst>
                <a:gd name="adj1" fmla="val 48671"/>
                <a:gd name="adj2" fmla="val 0"/>
              </a:avLst>
            </a:prstGeom>
            <a:noFill/>
            <a:ln>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0" name="组合 19"/>
            <p:cNvGrpSpPr/>
            <p:nvPr/>
          </p:nvGrpSpPr>
          <p:grpSpPr>
            <a:xfrm>
              <a:off x="4559" y="2680"/>
              <a:ext cx="1182" cy="960"/>
              <a:chOff x="4559" y="2680"/>
              <a:chExt cx="1182" cy="960"/>
            </a:xfrm>
          </p:grpSpPr>
          <p:sp>
            <p:nvSpPr>
              <p:cNvPr id="4" name="流程图: 离页连接符 3"/>
              <p:cNvSpPr/>
              <p:nvPr/>
            </p:nvSpPr>
            <p:spPr>
              <a:xfrm>
                <a:off x="4753" y="2680"/>
                <a:ext cx="794" cy="960"/>
              </a:xfrm>
              <a:prstGeom prst="flowChartOffpageConnector">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5" name="文本框 4"/>
              <p:cNvSpPr txBox="1"/>
              <p:nvPr/>
            </p:nvSpPr>
            <p:spPr>
              <a:xfrm flipH="1">
                <a:off x="4559" y="2716"/>
                <a:ext cx="1182" cy="702"/>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Arial"/>
                    <a:ea typeface="微软雅黑"/>
                    <a:cs typeface="+mn-ea"/>
                    <a:sym typeface="+mn-lt"/>
                  </a:rPr>
                  <a:t>4</a:t>
                </a:r>
              </a:p>
            </p:txBody>
          </p:sp>
        </p:grpSp>
      </p:grpSp>
      <p:sp>
        <p:nvSpPr>
          <p:cNvPr id="7" name="文本框 22"/>
          <p:cNvSpPr txBox="1"/>
          <p:nvPr/>
        </p:nvSpPr>
        <p:spPr>
          <a:xfrm flipH="1">
            <a:off x="2887130" y="1871887"/>
            <a:ext cx="5595789" cy="2120452"/>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F76A3"/>
                </a:solidFill>
                <a:effectLst/>
                <a:uLnTx/>
                <a:uFillTx/>
                <a:latin typeface="Arial"/>
                <a:ea typeface="微软雅黑"/>
                <a:cs typeface="+mn-ea"/>
                <a:sym typeface="+mn-lt"/>
              </a:rPr>
              <a:t>        四是青少年违法犯罪问题突出。家庭结构多样化、社会价值观多元化，使一些家庭在孩子教育方面缺乏统一规范引导，使青少年道德观念和行为规范混乱。随着社会发展，不良价值观如功利主义逐渐蔓延，使青少年对法律和道德规范忽视。</a:t>
            </a:r>
          </a:p>
        </p:txBody>
      </p:sp>
      <p:sp>
        <p:nvSpPr>
          <p:cNvPr id="56" name="money-stacks-of-coins_31028"/>
          <p:cNvSpPr>
            <a:spLocks noChangeAspect="1"/>
          </p:cNvSpPr>
          <p:nvPr/>
        </p:nvSpPr>
        <p:spPr bwMode="auto">
          <a:xfrm>
            <a:off x="953302" y="2548271"/>
            <a:ext cx="1330325" cy="1741170"/>
          </a:xfrm>
          <a:custGeom>
            <a:avLst/>
            <a:gdLst>
              <a:gd name="T0" fmla="*/ 0 w 9778"/>
              <a:gd name="T1" fmla="*/ 12797 h 12797"/>
              <a:gd name="T2" fmla="*/ 1244 w 9778"/>
              <a:gd name="T3" fmla="*/ 9663 h 12797"/>
              <a:gd name="T4" fmla="*/ 2468 w 9778"/>
              <a:gd name="T5" fmla="*/ 8618 h 12797"/>
              <a:gd name="T6" fmla="*/ 7487 w 9778"/>
              <a:gd name="T7" fmla="*/ 8618 h 12797"/>
              <a:gd name="T8" fmla="*/ 8741 w 9778"/>
              <a:gd name="T9" fmla="*/ 9663 h 12797"/>
              <a:gd name="T10" fmla="*/ 9778 w 9778"/>
              <a:gd name="T11" fmla="*/ 12797 h 12797"/>
              <a:gd name="T12" fmla="*/ 0 w 9778"/>
              <a:gd name="T13" fmla="*/ 12797 h 12797"/>
              <a:gd name="T14" fmla="*/ 4872 w 9778"/>
              <a:gd name="T15" fmla="*/ 8357 h 12797"/>
              <a:gd name="T16" fmla="*/ 1002 w 9778"/>
              <a:gd name="T17" fmla="*/ 4178 h 12797"/>
              <a:gd name="T18" fmla="*/ 4872 w 9778"/>
              <a:gd name="T19" fmla="*/ 0 h 12797"/>
              <a:gd name="T20" fmla="*/ 8741 w 9778"/>
              <a:gd name="T21" fmla="*/ 4178 h 12797"/>
              <a:gd name="T22" fmla="*/ 4872 w 9778"/>
              <a:gd name="T23" fmla="*/ 8357 h 12797"/>
              <a:gd name="T24" fmla="*/ 4237 w 9778"/>
              <a:gd name="T25" fmla="*/ 1136 h 12797"/>
              <a:gd name="T26" fmla="*/ 1903 w 9778"/>
              <a:gd name="T27" fmla="*/ 4178 h 12797"/>
              <a:gd name="T28" fmla="*/ 4872 w 9778"/>
              <a:gd name="T29" fmla="*/ 7384 h 12797"/>
              <a:gd name="T30" fmla="*/ 7840 w 9778"/>
              <a:gd name="T31" fmla="*/ 4178 h 12797"/>
              <a:gd name="T32" fmla="*/ 4237 w 9778"/>
              <a:gd name="T33" fmla="*/ 1136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78" h="12797">
                <a:moveTo>
                  <a:pt x="0" y="12797"/>
                </a:moveTo>
                <a:lnTo>
                  <a:pt x="1244" y="9663"/>
                </a:lnTo>
                <a:cubicBezTo>
                  <a:pt x="1244" y="9663"/>
                  <a:pt x="1510" y="8618"/>
                  <a:pt x="2468" y="8618"/>
                </a:cubicBezTo>
                <a:lnTo>
                  <a:pt x="7487" y="8618"/>
                </a:lnTo>
                <a:cubicBezTo>
                  <a:pt x="8444" y="8618"/>
                  <a:pt x="8741" y="9663"/>
                  <a:pt x="8741" y="9663"/>
                </a:cubicBezTo>
                <a:lnTo>
                  <a:pt x="9778" y="12797"/>
                </a:lnTo>
                <a:lnTo>
                  <a:pt x="0" y="12797"/>
                </a:lnTo>
                <a:close/>
                <a:moveTo>
                  <a:pt x="4872" y="8357"/>
                </a:moveTo>
                <a:cubicBezTo>
                  <a:pt x="2734" y="8357"/>
                  <a:pt x="1002" y="6486"/>
                  <a:pt x="1002" y="4178"/>
                </a:cubicBezTo>
                <a:cubicBezTo>
                  <a:pt x="1002" y="1871"/>
                  <a:pt x="2734" y="0"/>
                  <a:pt x="4872" y="0"/>
                </a:cubicBezTo>
                <a:cubicBezTo>
                  <a:pt x="7009" y="0"/>
                  <a:pt x="8741" y="1871"/>
                  <a:pt x="8741" y="4178"/>
                </a:cubicBezTo>
                <a:cubicBezTo>
                  <a:pt x="8741" y="6487"/>
                  <a:pt x="7009" y="8357"/>
                  <a:pt x="4872" y="8357"/>
                </a:cubicBezTo>
                <a:close/>
                <a:moveTo>
                  <a:pt x="4237" y="1136"/>
                </a:moveTo>
                <a:cubicBezTo>
                  <a:pt x="3051" y="1593"/>
                  <a:pt x="4503" y="3224"/>
                  <a:pt x="1903" y="4178"/>
                </a:cubicBezTo>
                <a:cubicBezTo>
                  <a:pt x="1903" y="5949"/>
                  <a:pt x="3232" y="7384"/>
                  <a:pt x="4872" y="7384"/>
                </a:cubicBezTo>
                <a:cubicBezTo>
                  <a:pt x="6511" y="7384"/>
                  <a:pt x="7840" y="5949"/>
                  <a:pt x="7840" y="4178"/>
                </a:cubicBezTo>
                <a:cubicBezTo>
                  <a:pt x="6328" y="2833"/>
                  <a:pt x="3790" y="3454"/>
                  <a:pt x="4237" y="1136"/>
                </a:cubicBezTo>
                <a:close/>
              </a:path>
            </a:pathLst>
          </a:custGeom>
          <a:solidFill>
            <a:srgbClr val="5F76A3"/>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微软雅黑"/>
              <a:cs typeface="+mn-ea"/>
              <a:sym typeface="+mn-lt"/>
            </a:endParaRPr>
          </a:p>
        </p:txBody>
      </p:sp>
      <p:grpSp>
        <p:nvGrpSpPr>
          <p:cNvPr id="43" name="组合 42">
            <a:extLst>
              <a:ext uri="{FF2B5EF4-FFF2-40B4-BE49-F238E27FC236}">
                <a16:creationId xmlns:a16="http://schemas.microsoft.com/office/drawing/2014/main" id="{A84509EF-1FF7-9977-3A11-010D0DB68601}"/>
              </a:ext>
            </a:extLst>
          </p:cNvPr>
          <p:cNvGrpSpPr/>
          <p:nvPr/>
        </p:nvGrpSpPr>
        <p:grpSpPr>
          <a:xfrm>
            <a:off x="3658440" y="393401"/>
            <a:ext cx="2016125" cy="400050"/>
            <a:chOff x="5529" y="531"/>
            <a:chExt cx="3175" cy="630"/>
          </a:xfrm>
        </p:grpSpPr>
        <p:sp>
          <p:nvSpPr>
            <p:cNvPr id="44" name="文本框 43">
              <a:extLst>
                <a:ext uri="{FF2B5EF4-FFF2-40B4-BE49-F238E27FC236}">
                  <a16:creationId xmlns:a16="http://schemas.microsoft.com/office/drawing/2014/main" id="{4AAD73F5-3179-88D0-C4BA-297FB8EBE627}"/>
                </a:ext>
              </a:extLst>
            </p:cNvPr>
            <p:cNvSpPr txBox="1"/>
            <p:nvPr/>
          </p:nvSpPr>
          <p:spPr>
            <a:xfrm>
              <a:off x="6186" y="531"/>
              <a:ext cx="1906"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原因分析</a:t>
              </a:r>
            </a:p>
          </p:txBody>
        </p:sp>
        <p:grpSp>
          <p:nvGrpSpPr>
            <p:cNvPr id="45" name="组合 44">
              <a:extLst>
                <a:ext uri="{FF2B5EF4-FFF2-40B4-BE49-F238E27FC236}">
                  <a16:creationId xmlns:a16="http://schemas.microsoft.com/office/drawing/2014/main" id="{590DB3EB-C084-FE8B-8561-F92C50D03A7C}"/>
                </a:ext>
              </a:extLst>
            </p:cNvPr>
            <p:cNvGrpSpPr/>
            <p:nvPr/>
          </p:nvGrpSpPr>
          <p:grpSpPr>
            <a:xfrm>
              <a:off x="5529" y="704"/>
              <a:ext cx="3175" cy="282"/>
              <a:chOff x="5529" y="704"/>
              <a:chExt cx="3175" cy="282"/>
            </a:xfrm>
          </p:grpSpPr>
          <p:sp>
            <p:nvSpPr>
              <p:cNvPr id="47" name="等腰三角形 46">
                <a:extLst>
                  <a:ext uri="{FF2B5EF4-FFF2-40B4-BE49-F238E27FC236}">
                    <a16:creationId xmlns:a16="http://schemas.microsoft.com/office/drawing/2014/main" id="{CE523F0D-B1EB-A99A-06E9-7F6AC315C2F8}"/>
                  </a:ext>
                </a:extLst>
              </p:cNvPr>
              <p:cNvSpPr/>
              <p:nvPr/>
            </p:nvSpPr>
            <p:spPr>
              <a:xfrm rot="16200000">
                <a:off x="5512"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9" name="等腰三角形 48">
                <a:extLst>
                  <a:ext uri="{FF2B5EF4-FFF2-40B4-BE49-F238E27FC236}">
                    <a16:creationId xmlns:a16="http://schemas.microsoft.com/office/drawing/2014/main" id="{CFF69C2B-177E-E89B-0008-F752C8B2F3A8}"/>
                  </a:ext>
                </a:extLst>
              </p:cNvPr>
              <p:cNvSpPr/>
              <p:nvPr/>
            </p:nvSpPr>
            <p:spPr>
              <a:xfrm rot="5400000" flipH="1">
                <a:off x="8439"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pic>
        <p:nvPicPr>
          <p:cNvPr id="2" name="图片 1">
            <a:extLst>
              <a:ext uri="{FF2B5EF4-FFF2-40B4-BE49-F238E27FC236}">
                <a16:creationId xmlns:a16="http://schemas.microsoft.com/office/drawing/2014/main" id="{F61A5816-0BDB-2292-9228-1025F196EF20}"/>
              </a:ext>
            </a:extLst>
          </p:cNvPr>
          <p:cNvPicPr>
            <a:picLocks noChangeAspect="1"/>
          </p:cNvPicPr>
          <p:nvPr/>
        </p:nvPicPr>
        <p:blipFill>
          <a:blip r:embed="rId2"/>
          <a:stretch>
            <a:fillRect/>
          </a:stretch>
        </p:blipFill>
        <p:spPr>
          <a:xfrm>
            <a:off x="96574" y="841770"/>
            <a:ext cx="2090338" cy="1489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984928"/>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500"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5" presetClass="entr" presetSubtype="0" fill="hold" nodeType="afterEffect">
                                  <p:stCondLst>
                                    <p:cond delay="0"/>
                                  </p:stCondLst>
                                  <p:childTnLst>
                                    <p:set>
                                      <p:cBhvr>
                                        <p:cTn id="11" dur="500"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strVal val="#ppt_w*0.70"/>
                                          </p:val>
                                        </p:tav>
                                        <p:tav tm="100000">
                                          <p:val>
                                            <p:strVal val="#ppt_w"/>
                                          </p:val>
                                        </p:tav>
                                      </p:tavLst>
                                    </p:anim>
                                    <p:anim calcmode="lin" valueType="num">
                                      <p:cBhvr>
                                        <p:cTn id="13" dur="500" fill="hold"/>
                                        <p:tgtEl>
                                          <p:spTgt spid="24"/>
                                        </p:tgtEl>
                                        <p:attrNameLst>
                                          <p:attrName>ppt_h</p:attrName>
                                        </p:attrNameLst>
                                      </p:cBhvr>
                                      <p:tavLst>
                                        <p:tav tm="0">
                                          <p:val>
                                            <p:strVal val="#ppt_h"/>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50" presetClass="entr" presetSubtype="0" decel="100000" fill="hold" nodeType="afterEffect">
                                  <p:stCondLst>
                                    <p:cond delay="0"/>
                                  </p:stCondLst>
                                  <p:childTnLst>
                                    <p:set>
                                      <p:cBhvr>
                                        <p:cTn id="17" dur="500"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strVal val="#ppt_w+.3"/>
                                          </p:val>
                                        </p:tav>
                                        <p:tav tm="100000">
                                          <p:val>
                                            <p:strVal val="#ppt_w"/>
                                          </p:val>
                                        </p:tav>
                                      </p:tavLst>
                                    </p:anim>
                                    <p:anim calcmode="lin" valueType="num">
                                      <p:cBhvr>
                                        <p:cTn id="19" dur="500" fill="hold"/>
                                        <p:tgtEl>
                                          <p:spTgt spid="43"/>
                                        </p:tgtEl>
                                        <p:attrNameLst>
                                          <p:attrName>ppt_h</p:attrName>
                                        </p:attrNameLst>
                                      </p:cBhvr>
                                      <p:tavLst>
                                        <p:tav tm="0">
                                          <p:val>
                                            <p:strVal val="#ppt_h"/>
                                          </p:val>
                                        </p:tav>
                                        <p:tav tm="100000">
                                          <p:val>
                                            <p:strVal val="#ppt_h"/>
                                          </p:val>
                                        </p:tav>
                                      </p:tavLst>
                                    </p:anim>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81940" y="243205"/>
            <a:ext cx="8579485" cy="4657725"/>
          </a:xfrm>
          <a:prstGeom prst="rect">
            <a:avLst/>
          </a:prstGeom>
          <a:solidFill>
            <a:schemeClr val="bg1"/>
          </a:solidFill>
          <a:ln w="19050" cap="flat" cmpd="sng" algn="ctr">
            <a:solidFill>
              <a:srgbClr val="5F76A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73" name="组合 72"/>
          <p:cNvGrpSpPr/>
          <p:nvPr/>
        </p:nvGrpSpPr>
        <p:grpSpPr>
          <a:xfrm>
            <a:off x="-889000" y="-1238885"/>
            <a:ext cx="10089515" cy="6274435"/>
            <a:chOff x="-1400" y="-1951"/>
            <a:chExt cx="15889" cy="9881"/>
          </a:xfrm>
        </p:grpSpPr>
        <p:sp>
          <p:nvSpPr>
            <p:cNvPr id="35" name="椭圆 34"/>
            <p:cNvSpPr/>
            <p:nvPr/>
          </p:nvSpPr>
          <p:spPr>
            <a:xfrm>
              <a:off x="-1400" y="-975"/>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6" name="椭圆 35"/>
            <p:cNvSpPr/>
            <p:nvPr/>
          </p:nvSpPr>
          <p:spPr>
            <a:xfrm>
              <a:off x="771" y="80"/>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323" y="3885"/>
              <a:ext cx="647" cy="64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38" name="组合 37"/>
            <p:cNvGrpSpPr/>
            <p:nvPr/>
          </p:nvGrpSpPr>
          <p:grpSpPr>
            <a:xfrm>
              <a:off x="13064" y="6718"/>
              <a:ext cx="1221" cy="1212"/>
              <a:chOff x="11144470" y="5750554"/>
              <a:chExt cx="930738" cy="923598"/>
            </a:xfrm>
            <a:solidFill>
              <a:srgbClr val="D1E3EE"/>
            </a:solidFill>
          </p:grpSpPr>
          <p:sp>
            <p:nvSpPr>
              <p:cNvPr id="39" name="椭圆 38"/>
              <p:cNvSpPr/>
              <p:nvPr/>
            </p:nvSpPr>
            <p:spPr>
              <a:xfrm>
                <a:off x="11144470"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0" name="椭圆 39"/>
              <p:cNvSpPr/>
              <p:nvPr/>
            </p:nvSpPr>
            <p:spPr>
              <a:xfrm>
                <a:off x="11403916"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椭圆 41"/>
              <p:cNvSpPr/>
              <p:nvPr/>
            </p:nvSpPr>
            <p:spPr>
              <a:xfrm>
                <a:off x="11663362"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4" name="椭圆 43"/>
              <p:cNvSpPr/>
              <p:nvPr/>
            </p:nvSpPr>
            <p:spPr>
              <a:xfrm>
                <a:off x="11922808"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5" name="椭圆 44"/>
              <p:cNvSpPr/>
              <p:nvPr/>
            </p:nvSpPr>
            <p:spPr>
              <a:xfrm>
                <a:off x="11144470"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6" name="椭圆 45"/>
              <p:cNvSpPr/>
              <p:nvPr/>
            </p:nvSpPr>
            <p:spPr>
              <a:xfrm>
                <a:off x="11403916"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7" name="椭圆 46"/>
              <p:cNvSpPr/>
              <p:nvPr/>
            </p:nvSpPr>
            <p:spPr>
              <a:xfrm>
                <a:off x="11663362" y="6007620"/>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8" name="椭圆 47"/>
              <p:cNvSpPr/>
              <p:nvPr/>
            </p:nvSpPr>
            <p:spPr>
              <a:xfrm>
                <a:off x="11922808"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9" name="椭圆 48"/>
              <p:cNvSpPr/>
              <p:nvPr/>
            </p:nvSpPr>
            <p:spPr>
              <a:xfrm>
                <a:off x="11144470"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0" name="椭圆 49"/>
              <p:cNvSpPr/>
              <p:nvPr/>
            </p:nvSpPr>
            <p:spPr>
              <a:xfrm>
                <a:off x="11403916"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1" name="椭圆 50"/>
              <p:cNvSpPr/>
              <p:nvPr/>
            </p:nvSpPr>
            <p:spPr>
              <a:xfrm>
                <a:off x="11663362"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2" name="椭圆 51"/>
              <p:cNvSpPr/>
              <p:nvPr/>
            </p:nvSpPr>
            <p:spPr>
              <a:xfrm>
                <a:off x="11922808"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3" name="椭圆 52"/>
              <p:cNvSpPr/>
              <p:nvPr/>
            </p:nvSpPr>
            <p:spPr>
              <a:xfrm>
                <a:off x="11144470"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4" name="椭圆 53"/>
              <p:cNvSpPr/>
              <p:nvPr/>
            </p:nvSpPr>
            <p:spPr>
              <a:xfrm>
                <a:off x="11403916"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5" name="椭圆 54"/>
              <p:cNvSpPr/>
              <p:nvPr/>
            </p:nvSpPr>
            <p:spPr>
              <a:xfrm>
                <a:off x="11663362"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6" name="椭圆 55"/>
              <p:cNvSpPr/>
              <p:nvPr/>
            </p:nvSpPr>
            <p:spPr>
              <a:xfrm>
                <a:off x="11922808"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
          <p:nvSpPr>
            <p:cNvPr id="57" name="椭圆 56"/>
            <p:cNvSpPr/>
            <p:nvPr/>
          </p:nvSpPr>
          <p:spPr>
            <a:xfrm>
              <a:off x="136" y="5041"/>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8" name="椭圆 57"/>
            <p:cNvSpPr/>
            <p:nvPr/>
          </p:nvSpPr>
          <p:spPr>
            <a:xfrm>
              <a:off x="13663" y="510"/>
              <a:ext cx="827" cy="82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9" name="椭圆 58"/>
            <p:cNvSpPr/>
            <p:nvPr/>
          </p:nvSpPr>
          <p:spPr>
            <a:xfrm>
              <a:off x="13719" y="1719"/>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0" name="椭圆 59"/>
            <p:cNvSpPr/>
            <p:nvPr/>
          </p:nvSpPr>
          <p:spPr>
            <a:xfrm>
              <a:off x="8578" y="-195"/>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1" name="椭圆 60"/>
            <p:cNvSpPr/>
            <p:nvPr/>
          </p:nvSpPr>
          <p:spPr>
            <a:xfrm>
              <a:off x="7106" y="-1951"/>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cxnSp>
        <p:nvCxnSpPr>
          <p:cNvPr id="62" name="直接连接符 61"/>
          <p:cNvCxnSpPr/>
          <p:nvPr/>
        </p:nvCxnSpPr>
        <p:spPr>
          <a:xfrm>
            <a:off x="2005330" y="3179445"/>
            <a:ext cx="5165725" cy="0"/>
          </a:xfrm>
          <a:prstGeom prst="line">
            <a:avLst/>
          </a:prstGeom>
          <a:ln w="19050">
            <a:solidFill>
              <a:srgbClr val="5F76A3"/>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873250" y="2348865"/>
            <a:ext cx="5397500" cy="768350"/>
          </a:xfrm>
          <a:prstGeom prst="rect">
            <a:avLst/>
          </a:prstGeom>
          <a:noFill/>
        </p:spPr>
        <p:txBody>
          <a:bodyPr wrap="square" rtlCol="0">
            <a:spAutoFit/>
          </a:bodyPr>
          <a:lstStyle/>
          <a:p>
            <a:pPr algn="ctr"/>
            <a:r>
              <a:rPr lang="zh-CN" altLang="en-US" sz="4400" b="1" dirty="0">
                <a:solidFill>
                  <a:srgbClr val="5F76A3"/>
                </a:solidFill>
                <a:cs typeface="+mn-ea"/>
                <a:sym typeface="+mn-lt"/>
              </a:rPr>
              <a:t>建议</a:t>
            </a:r>
          </a:p>
        </p:txBody>
      </p:sp>
      <p:grpSp>
        <p:nvGrpSpPr>
          <p:cNvPr id="67" name="组合 66"/>
          <p:cNvGrpSpPr/>
          <p:nvPr/>
        </p:nvGrpSpPr>
        <p:grpSpPr>
          <a:xfrm>
            <a:off x="3830955" y="1261110"/>
            <a:ext cx="1480820" cy="902970"/>
            <a:chOff x="6307" y="2463"/>
            <a:chExt cx="1786" cy="1089"/>
          </a:xfrm>
        </p:grpSpPr>
        <p:sp>
          <p:nvSpPr>
            <p:cNvPr id="65" name="Oval 14"/>
            <p:cNvSpPr>
              <a:spLocks noChangeArrowheads="1"/>
            </p:cNvSpPr>
            <p:nvPr/>
          </p:nvSpPr>
          <p:spPr bwMode="auto">
            <a:xfrm>
              <a:off x="6580" y="2463"/>
              <a:ext cx="1240" cy="1089"/>
            </a:xfrm>
            <a:prstGeom prst="wedgeEllipseCallout">
              <a:avLst/>
            </a:prstGeom>
            <a:solidFill>
              <a:srgbClr val="5F76A3"/>
            </a:solidFill>
            <a:ln w="19050">
              <a:noFill/>
              <a:round/>
            </a:ln>
          </p:spPr>
          <p:txBody>
            <a:bodyPr vert="horz" wrap="square" lIns="68580" tIns="34290" rIns="68580" bIns="34290" numCol="1" anchor="t" anchorCtr="0" compatLnSpc="1"/>
            <a:lstStyle/>
            <a:p>
              <a:endParaRPr lang="zh-CN" altLang="en-US">
                <a:solidFill>
                  <a:srgbClr val="6E9489"/>
                </a:solidFill>
                <a:cs typeface="+mn-ea"/>
                <a:sym typeface="+mn-lt"/>
              </a:endParaRPr>
            </a:p>
          </p:txBody>
        </p:sp>
        <p:sp>
          <p:nvSpPr>
            <p:cNvPr id="66" name="矩形 65"/>
            <p:cNvSpPr/>
            <p:nvPr/>
          </p:nvSpPr>
          <p:spPr>
            <a:xfrm>
              <a:off x="6307" y="2655"/>
              <a:ext cx="1786" cy="704"/>
            </a:xfrm>
            <a:prstGeom prst="rect">
              <a:avLst/>
            </a:prstGeom>
          </p:spPr>
          <p:txBody>
            <a:bodyPr vert="horz" wrap="square">
              <a:spAutoFit/>
            </a:bodyPr>
            <a:lstStyle/>
            <a:p>
              <a:pPr algn="ctr"/>
              <a:r>
                <a:rPr lang="en-US" altLang="zh-CN" sz="3200" dirty="0">
                  <a:solidFill>
                    <a:schemeClr val="bg1"/>
                  </a:solidFill>
                  <a:cs typeface="+mn-ea"/>
                  <a:sym typeface="+mn-lt"/>
                </a:rPr>
                <a:t>03</a:t>
              </a:r>
            </a:p>
          </p:txBody>
        </p:sp>
      </p:gr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500"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strVal val="#ppt_w*0.70"/>
                                          </p:val>
                                        </p:tav>
                                        <p:tav tm="100000">
                                          <p:val>
                                            <p:strVal val="#ppt_w"/>
                                          </p:val>
                                        </p:tav>
                                      </p:tavLst>
                                    </p:anim>
                                    <p:anim calcmode="lin" valueType="num">
                                      <p:cBhvr>
                                        <p:cTn id="12" dur="500" fill="hold"/>
                                        <p:tgtEl>
                                          <p:spTgt spid="34"/>
                                        </p:tgtEl>
                                        <p:attrNameLst>
                                          <p:attrName>ppt_h</p:attrName>
                                        </p:attrNameLst>
                                      </p:cBhvr>
                                      <p:tavLst>
                                        <p:tav tm="0">
                                          <p:val>
                                            <p:strVal val="#ppt_h"/>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30" presetClass="entr" presetSubtype="0"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400" decel="100000"/>
                                        <p:tgtEl>
                                          <p:spTgt spid="67"/>
                                        </p:tgtEl>
                                      </p:cBhvr>
                                    </p:animEffect>
                                    <p:anim calcmode="lin" valueType="num">
                                      <p:cBhvr>
                                        <p:cTn id="18" dur="400" decel="100000" fill="hold"/>
                                        <p:tgtEl>
                                          <p:spTgt spid="67"/>
                                        </p:tgtEl>
                                        <p:attrNameLst>
                                          <p:attrName>style.rotation</p:attrName>
                                        </p:attrNameLst>
                                      </p:cBhvr>
                                      <p:tavLst>
                                        <p:tav tm="0">
                                          <p:val>
                                            <p:fltVal val="-90"/>
                                          </p:val>
                                        </p:tav>
                                        <p:tav tm="100000">
                                          <p:val>
                                            <p:fltVal val="0"/>
                                          </p:val>
                                        </p:tav>
                                      </p:tavLst>
                                    </p:anim>
                                    <p:anim calcmode="lin" valueType="num">
                                      <p:cBhvr>
                                        <p:cTn id="19" dur="400" decel="100000" fill="hold"/>
                                        <p:tgtEl>
                                          <p:spTgt spid="67"/>
                                        </p:tgtEl>
                                        <p:attrNameLst>
                                          <p:attrName>ppt_x</p:attrName>
                                        </p:attrNameLst>
                                      </p:cBhvr>
                                      <p:tavLst>
                                        <p:tav tm="0">
                                          <p:val>
                                            <p:strVal val="#ppt_x+0.4"/>
                                          </p:val>
                                        </p:tav>
                                        <p:tav tm="100000">
                                          <p:val>
                                            <p:strVal val="#ppt_x-0.05"/>
                                          </p:val>
                                        </p:tav>
                                      </p:tavLst>
                                    </p:anim>
                                    <p:anim calcmode="lin" valueType="num">
                                      <p:cBhvr>
                                        <p:cTn id="20" dur="400" decel="100000" fill="hold"/>
                                        <p:tgtEl>
                                          <p:spTgt spid="67"/>
                                        </p:tgtEl>
                                        <p:attrNameLst>
                                          <p:attrName>ppt_y</p:attrName>
                                        </p:attrNameLst>
                                      </p:cBhvr>
                                      <p:tavLst>
                                        <p:tav tm="0">
                                          <p:val>
                                            <p:strVal val="#ppt_y-0.4"/>
                                          </p:val>
                                        </p:tav>
                                        <p:tav tm="100000">
                                          <p:val>
                                            <p:strVal val="#ppt_y+0.1"/>
                                          </p:val>
                                        </p:tav>
                                      </p:tavLst>
                                    </p:anim>
                                    <p:anim calcmode="lin" valueType="num">
                                      <p:cBhvr>
                                        <p:cTn id="21" dur="100" accel="100000" fill="hold">
                                          <p:stCondLst>
                                            <p:cond delay="400"/>
                                          </p:stCondLst>
                                        </p:cTn>
                                        <p:tgtEl>
                                          <p:spTgt spid="67"/>
                                        </p:tgtEl>
                                        <p:attrNameLst>
                                          <p:attrName>ppt_x</p:attrName>
                                        </p:attrNameLst>
                                      </p:cBhvr>
                                      <p:tavLst>
                                        <p:tav tm="0">
                                          <p:val>
                                            <p:strVal val="#ppt_x-0.05"/>
                                          </p:val>
                                        </p:tav>
                                        <p:tav tm="100000">
                                          <p:val>
                                            <p:strVal val="#ppt_x"/>
                                          </p:val>
                                        </p:tav>
                                      </p:tavLst>
                                    </p:anim>
                                    <p:anim calcmode="lin" valueType="num">
                                      <p:cBhvr>
                                        <p:cTn id="22" dur="100" accel="100000" fill="hold">
                                          <p:stCondLst>
                                            <p:cond delay="400"/>
                                          </p:stCondLst>
                                        </p:cTn>
                                        <p:tgtEl>
                                          <p:spTgt spid="67"/>
                                        </p:tgtEl>
                                        <p:attrNameLst>
                                          <p:attrName>ppt_y</p:attrName>
                                        </p:attrNameLst>
                                      </p:cBhvr>
                                      <p:tavLst>
                                        <p:tav tm="0">
                                          <p:val>
                                            <p:strVal val="#ppt_y+0.1"/>
                                          </p:val>
                                        </p:tav>
                                        <p:tav tm="100000">
                                          <p:val>
                                            <p:strVal val="#ppt_y"/>
                                          </p:val>
                                        </p:tav>
                                      </p:tavLst>
                                    </p:anim>
                                  </p:childTnLst>
                                </p:cTn>
                              </p:par>
                            </p:childTnLst>
                          </p:cTn>
                        </p:par>
                        <p:par>
                          <p:cTn id="23" fill="hold">
                            <p:stCondLst>
                              <p:cond delay="1500"/>
                            </p:stCondLst>
                            <p:childTnLst>
                              <p:par>
                                <p:cTn id="24" presetID="50" presetClass="entr" presetSubtype="0" decel="100000" fill="hold" nodeType="afterEffect">
                                  <p:stCondLst>
                                    <p:cond delay="0"/>
                                  </p:stCondLst>
                                  <p:childTnLst>
                                    <p:set>
                                      <p:cBhvr>
                                        <p:cTn id="25" dur="500"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strVal val="#ppt_w+.3"/>
                                          </p:val>
                                        </p:tav>
                                        <p:tav tm="100000">
                                          <p:val>
                                            <p:strVal val="#ppt_w"/>
                                          </p:val>
                                        </p:tav>
                                      </p:tavLst>
                                    </p:anim>
                                    <p:anim calcmode="lin" valueType="num">
                                      <p:cBhvr>
                                        <p:cTn id="27" dur="500" fill="hold"/>
                                        <p:tgtEl>
                                          <p:spTgt spid="62"/>
                                        </p:tgtEl>
                                        <p:attrNameLst>
                                          <p:attrName>ppt_h</p:attrName>
                                        </p:attrNameLst>
                                      </p:cBhvr>
                                      <p:tavLst>
                                        <p:tav tm="0">
                                          <p:val>
                                            <p:strVal val="#ppt_h"/>
                                          </p:val>
                                        </p:tav>
                                        <p:tav tm="100000">
                                          <p:val>
                                            <p:strVal val="#ppt_h"/>
                                          </p:val>
                                        </p:tav>
                                      </p:tavLst>
                                    </p:anim>
                                    <p:animEffect transition="in" filter="fade">
                                      <p:cBhvr>
                                        <p:cTn id="28" dur="500"/>
                                        <p:tgtEl>
                                          <p:spTgt spid="62"/>
                                        </p:tgtEl>
                                      </p:cBhvr>
                                    </p:animEffect>
                                  </p:childTnLst>
                                </p:cTn>
                              </p:par>
                              <p:par>
                                <p:cTn id="29" presetID="50" presetClass="entr" presetSubtype="0" decel="100000" fill="hold" grpId="0" nodeType="withEffect">
                                  <p:stCondLst>
                                    <p:cond delay="0"/>
                                  </p:stCondLst>
                                  <p:childTnLst>
                                    <p:set>
                                      <p:cBhvr>
                                        <p:cTn id="30" dur="500"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strVal val="#ppt_w+.3"/>
                                          </p:val>
                                        </p:tav>
                                        <p:tav tm="100000">
                                          <p:val>
                                            <p:strVal val="#ppt_w"/>
                                          </p:val>
                                        </p:tav>
                                      </p:tavLst>
                                    </p:anim>
                                    <p:anim calcmode="lin" valueType="num">
                                      <p:cBhvr>
                                        <p:cTn id="32" dur="500" fill="hold"/>
                                        <p:tgtEl>
                                          <p:spTgt spid="63"/>
                                        </p:tgtEl>
                                        <p:attrNameLst>
                                          <p:attrName>ppt_h</p:attrName>
                                        </p:attrNameLst>
                                      </p:cBhvr>
                                      <p:tavLst>
                                        <p:tav tm="0">
                                          <p:val>
                                            <p:strVal val="#ppt_h"/>
                                          </p:val>
                                        </p:tav>
                                        <p:tav tm="100000">
                                          <p:val>
                                            <p:strVal val="#ppt_h"/>
                                          </p:val>
                                        </p:tav>
                                      </p:tavLst>
                                    </p:anim>
                                    <p:animEffect transition="in" filter="fade">
                                      <p:cBhvr>
                                        <p:cTn id="3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4" grpId="1" animBg="1"/>
      <p:bldP spid="63" grpId="0"/>
      <p:bldP spid="6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5" name="矩形 34"/>
          <p:cNvSpPr/>
          <p:nvPr/>
        </p:nvSpPr>
        <p:spPr>
          <a:xfrm>
            <a:off x="180340" y="265112"/>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38" name="组合 37"/>
          <p:cNvGrpSpPr/>
          <p:nvPr/>
        </p:nvGrpSpPr>
        <p:grpSpPr>
          <a:xfrm>
            <a:off x="3382010" y="378460"/>
            <a:ext cx="2360930" cy="400050"/>
            <a:chOff x="5264" y="531"/>
            <a:chExt cx="3718" cy="630"/>
          </a:xfrm>
        </p:grpSpPr>
        <p:sp>
          <p:nvSpPr>
            <p:cNvPr id="39" name="文本框 38"/>
            <p:cNvSpPr txBox="1"/>
            <p:nvPr/>
          </p:nvSpPr>
          <p:spPr>
            <a:xfrm>
              <a:off x="6590" y="531"/>
              <a:ext cx="1099"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r>
                <a:rPr lang="zh-CN" altLang="en-US" dirty="0">
                  <a:latin typeface="+mn-lt"/>
                  <a:ea typeface="+mn-ea"/>
                  <a:cs typeface="+mn-ea"/>
                  <a:sym typeface="+mn-lt"/>
                </a:rPr>
                <a:t>建议</a:t>
              </a:r>
            </a:p>
          </p:txBody>
        </p:sp>
        <p:grpSp>
          <p:nvGrpSpPr>
            <p:cNvPr id="40" name="组合 39"/>
            <p:cNvGrpSpPr/>
            <p:nvPr/>
          </p:nvGrpSpPr>
          <p:grpSpPr>
            <a:xfrm>
              <a:off x="5264" y="677"/>
              <a:ext cx="3718" cy="309"/>
              <a:chOff x="5264" y="677"/>
              <a:chExt cx="3718" cy="309"/>
            </a:xfrm>
          </p:grpSpPr>
          <p:sp>
            <p:nvSpPr>
              <p:cNvPr id="41" name="等腰三角形 40"/>
              <p:cNvSpPr/>
              <p:nvPr/>
            </p:nvSpPr>
            <p:spPr>
              <a:xfrm rot="16200000">
                <a:off x="524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等腰三角形 41"/>
              <p:cNvSpPr/>
              <p:nvPr/>
            </p:nvSpPr>
            <p:spPr>
              <a:xfrm rot="5400000" flipH="1">
                <a:off x="8717" y="694"/>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grpSp>
        <p:nvGrpSpPr>
          <p:cNvPr id="32" name="组合 31"/>
          <p:cNvGrpSpPr/>
          <p:nvPr/>
        </p:nvGrpSpPr>
        <p:grpSpPr>
          <a:xfrm>
            <a:off x="7273290" y="428232"/>
            <a:ext cx="1359535" cy="1347470"/>
            <a:chOff x="10168" y="2289"/>
            <a:chExt cx="2141" cy="2122"/>
          </a:xfrm>
        </p:grpSpPr>
        <p:sp>
          <p:nvSpPr>
            <p:cNvPr id="7" name="等腰三角形 6"/>
            <p:cNvSpPr/>
            <p:nvPr/>
          </p:nvSpPr>
          <p:spPr>
            <a:xfrm rot="18660000">
              <a:off x="10168" y="2289"/>
              <a:ext cx="2123" cy="2123"/>
            </a:xfrm>
            <a:prstGeom prst="triangle">
              <a:avLst>
                <a:gd name="adj" fmla="val 71070"/>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 name="椭圆 7"/>
            <p:cNvSpPr/>
            <p:nvPr/>
          </p:nvSpPr>
          <p:spPr>
            <a:xfrm>
              <a:off x="12025" y="3198"/>
              <a:ext cx="284" cy="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
        <p:nvSpPr>
          <p:cNvPr id="10" name="文本框 22"/>
          <p:cNvSpPr txBox="1"/>
          <p:nvPr/>
        </p:nvSpPr>
        <p:spPr>
          <a:xfrm flipH="1">
            <a:off x="2359640" y="809403"/>
            <a:ext cx="5163505" cy="1895071"/>
          </a:xfrm>
          <a:prstGeom prst="rect">
            <a:avLst/>
          </a:prstGeom>
          <a:noFill/>
          <a:ln w="9525">
            <a:noFill/>
            <a:miter/>
          </a:ln>
          <a:effectLst>
            <a:outerShdw sx="999" sy="999" algn="ctr" rotWithShape="0">
              <a:srgbClr val="000000"/>
            </a:outerShdw>
          </a:effectLst>
        </p:spPr>
        <p:txBody>
          <a:bodyPr wrap="square" anchor="t">
            <a:spAutoFit/>
          </a:bodyPr>
          <a:lstStyle/>
          <a:p>
            <a:pPr lvl="0">
              <a:lnSpc>
                <a:spcPct val="150000"/>
              </a:lnSpc>
            </a:pPr>
            <a:r>
              <a:rPr lang="zh-CN" altLang="en-US" sz="1600" dirty="0">
                <a:solidFill>
                  <a:schemeClr val="tx1">
                    <a:lumMod val="65000"/>
                    <a:lumOff val="35000"/>
                  </a:schemeClr>
                </a:solidFill>
                <a:cs typeface="+mn-ea"/>
                <a:sym typeface="+mn-lt"/>
              </a:rPr>
              <a:t>       一是建立青少年心理健康服务体系。在学校内完善心理健康教育，引入心理健康课程，教授学生应对压力的方法和情绪管理技巧，提供个性化咨询服务。家庭方面，积极开展家庭心理健康教育活动，让家长了解青少年心理特点，提高家庭情感沟通的能力。</a:t>
            </a:r>
          </a:p>
        </p:txBody>
      </p:sp>
      <p:grpSp>
        <p:nvGrpSpPr>
          <p:cNvPr id="23" name="组合 22"/>
          <p:cNvGrpSpPr/>
          <p:nvPr/>
        </p:nvGrpSpPr>
        <p:grpSpPr>
          <a:xfrm>
            <a:off x="737235" y="973603"/>
            <a:ext cx="1610360" cy="1610360"/>
            <a:chOff x="1811" y="2347"/>
            <a:chExt cx="2536" cy="2536"/>
          </a:xfrm>
        </p:grpSpPr>
        <p:sp>
          <p:nvSpPr>
            <p:cNvPr id="2" name="平行四边形 1"/>
            <p:cNvSpPr/>
            <p:nvPr/>
          </p:nvSpPr>
          <p:spPr>
            <a:xfrm flipH="1">
              <a:off x="1811" y="2347"/>
              <a:ext cx="2537" cy="2537"/>
            </a:xfrm>
            <a:prstGeom prst="parallelogram">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8" name="文本框 20"/>
            <p:cNvSpPr txBox="1"/>
            <p:nvPr/>
          </p:nvSpPr>
          <p:spPr>
            <a:xfrm flipH="1">
              <a:off x="1922" y="2499"/>
              <a:ext cx="1542" cy="1016"/>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a:solidFill>
                    <a:schemeClr val="bg1"/>
                  </a:solidFill>
                  <a:cs typeface="+mn-ea"/>
                  <a:sym typeface="+mn-lt"/>
                </a:rPr>
                <a:t>STEP</a:t>
              </a:r>
            </a:p>
            <a:p>
              <a:pPr lvl="0" algn="ctr"/>
              <a:r>
                <a:rPr lang="en-US" altLang="zh-CN">
                  <a:solidFill>
                    <a:schemeClr val="bg1"/>
                  </a:solidFill>
                  <a:cs typeface="+mn-ea"/>
                  <a:sym typeface="+mn-lt"/>
                </a:rPr>
                <a:t>01</a:t>
              </a:r>
            </a:p>
          </p:txBody>
        </p:sp>
        <p:sp>
          <p:nvSpPr>
            <p:cNvPr id="119" name="Freeform 493"/>
            <p:cNvSpPr/>
            <p:nvPr/>
          </p:nvSpPr>
          <p:spPr>
            <a:xfrm>
              <a:off x="2766" y="3658"/>
              <a:ext cx="741" cy="918"/>
            </a:xfrm>
            <a:custGeom>
              <a:avLst/>
              <a:gdLst>
                <a:gd name="connsiteX0" fmla="*/ 308670 w 487254"/>
                <a:gd name="connsiteY0" fmla="*/ 392838 h 604181"/>
                <a:gd name="connsiteX1" fmla="*/ 355568 w 487254"/>
                <a:gd name="connsiteY1" fmla="*/ 574617 h 604181"/>
                <a:gd name="connsiteX2" fmla="*/ 338569 w 487254"/>
                <a:gd name="connsiteY2" fmla="*/ 603423 h 604181"/>
                <a:gd name="connsiteX3" fmla="*/ 332650 w 487254"/>
                <a:gd name="connsiteY3" fmla="*/ 604181 h 604181"/>
                <a:gd name="connsiteX4" fmla="*/ 309581 w 487254"/>
                <a:gd name="connsiteY4" fmla="*/ 586443 h 604181"/>
                <a:gd name="connsiteX5" fmla="*/ 266173 w 487254"/>
                <a:gd name="connsiteY5" fmla="*/ 417853 h 604181"/>
                <a:gd name="connsiteX6" fmla="*/ 288939 w 487254"/>
                <a:gd name="connsiteY6" fmla="*/ 411031 h 604181"/>
                <a:gd name="connsiteX7" fmla="*/ 308670 w 487254"/>
                <a:gd name="connsiteY7" fmla="*/ 392838 h 604181"/>
                <a:gd name="connsiteX8" fmla="*/ 177814 w 487254"/>
                <a:gd name="connsiteY8" fmla="*/ 391150 h 604181"/>
                <a:gd name="connsiteX9" fmla="*/ 177825 w 487254"/>
                <a:gd name="connsiteY9" fmla="*/ 391161 h 604181"/>
                <a:gd name="connsiteX10" fmla="*/ 177825 w 487254"/>
                <a:gd name="connsiteY10" fmla="*/ 391163 h 604181"/>
                <a:gd name="connsiteX11" fmla="*/ 197242 w 487254"/>
                <a:gd name="connsiteY11" fmla="*/ 410555 h 604181"/>
                <a:gd name="connsiteX12" fmla="*/ 197248 w 487254"/>
                <a:gd name="connsiteY12" fmla="*/ 410557 h 604181"/>
                <a:gd name="connsiteX13" fmla="*/ 219844 w 487254"/>
                <a:gd name="connsiteY13" fmla="*/ 417676 h 604181"/>
                <a:gd name="connsiteX14" fmla="*/ 219846 w 487254"/>
                <a:gd name="connsiteY14" fmla="*/ 417668 h 604181"/>
                <a:gd name="connsiteX15" fmla="*/ 219876 w 487254"/>
                <a:gd name="connsiteY15" fmla="*/ 417677 h 604181"/>
                <a:gd name="connsiteX16" fmla="*/ 219864 w 487254"/>
                <a:gd name="connsiteY16" fmla="*/ 417723 h 604181"/>
                <a:gd name="connsiteX17" fmla="*/ 219869 w 487254"/>
                <a:gd name="connsiteY17" fmla="*/ 417723 h 604181"/>
                <a:gd name="connsiteX18" fmla="*/ 176441 w 487254"/>
                <a:gd name="connsiteY18" fmla="*/ 586441 h 604181"/>
                <a:gd name="connsiteX19" fmla="*/ 153505 w 487254"/>
                <a:gd name="connsiteY19" fmla="*/ 604181 h 604181"/>
                <a:gd name="connsiteX20" fmla="*/ 147582 w 487254"/>
                <a:gd name="connsiteY20" fmla="*/ 603423 h 604181"/>
                <a:gd name="connsiteX21" fmla="*/ 130570 w 487254"/>
                <a:gd name="connsiteY21" fmla="*/ 574614 h 604181"/>
                <a:gd name="connsiteX22" fmla="*/ 177801 w 487254"/>
                <a:gd name="connsiteY22" fmla="*/ 391171 h 604181"/>
                <a:gd name="connsiteX23" fmla="*/ 177804 w 487254"/>
                <a:gd name="connsiteY23" fmla="*/ 391189 h 604181"/>
                <a:gd name="connsiteX24" fmla="*/ 278019 w 487254"/>
                <a:gd name="connsiteY24" fmla="*/ 368294 h 604181"/>
                <a:gd name="connsiteX25" fmla="*/ 295884 w 487254"/>
                <a:gd name="connsiteY25" fmla="*/ 370886 h 604181"/>
                <a:gd name="connsiteX26" fmla="*/ 306831 w 487254"/>
                <a:gd name="connsiteY26" fmla="*/ 385402 h 604181"/>
                <a:gd name="connsiteX27" fmla="*/ 308653 w 487254"/>
                <a:gd name="connsiteY27" fmla="*/ 392824 h 604181"/>
                <a:gd name="connsiteX28" fmla="*/ 288914 w 487254"/>
                <a:gd name="connsiteY28" fmla="*/ 411001 h 604181"/>
                <a:gd name="connsiteX29" fmla="*/ 266159 w 487254"/>
                <a:gd name="connsiteY29" fmla="*/ 417811 h 604181"/>
                <a:gd name="connsiteX30" fmla="*/ 260861 w 487254"/>
                <a:gd name="connsiteY30" fmla="*/ 397254 h 604181"/>
                <a:gd name="connsiteX31" fmla="*/ 278019 w 487254"/>
                <a:gd name="connsiteY31" fmla="*/ 368294 h 604181"/>
                <a:gd name="connsiteX32" fmla="*/ 208172 w 487254"/>
                <a:gd name="connsiteY32" fmla="*/ 368294 h 604181"/>
                <a:gd name="connsiteX33" fmla="*/ 215512 w 487254"/>
                <a:gd name="connsiteY33" fmla="*/ 373846 h 604181"/>
                <a:gd name="connsiteX34" fmla="*/ 222632 w 487254"/>
                <a:gd name="connsiteY34" fmla="*/ 379233 h 604181"/>
                <a:gd name="connsiteX35" fmla="*/ 225153 w 487254"/>
                <a:gd name="connsiteY35" fmla="*/ 397223 h 604181"/>
                <a:gd name="connsiteX36" fmla="*/ 219846 w 487254"/>
                <a:gd name="connsiteY36" fmla="*/ 417668 h 604181"/>
                <a:gd name="connsiteX37" fmla="*/ 197249 w 487254"/>
                <a:gd name="connsiteY37" fmla="*/ 410552 h 604181"/>
                <a:gd name="connsiteX38" fmla="*/ 177825 w 487254"/>
                <a:gd name="connsiteY38" fmla="*/ 391161 h 604181"/>
                <a:gd name="connsiteX39" fmla="*/ 179342 w 487254"/>
                <a:gd name="connsiteY39" fmla="*/ 385406 h 604181"/>
                <a:gd name="connsiteX40" fmla="*/ 190162 w 487254"/>
                <a:gd name="connsiteY40" fmla="*/ 370890 h 604181"/>
                <a:gd name="connsiteX41" fmla="*/ 285137 w 487254"/>
                <a:gd name="connsiteY41" fmla="*/ 155738 h 604181"/>
                <a:gd name="connsiteX42" fmla="*/ 290454 w 487254"/>
                <a:gd name="connsiteY42" fmla="*/ 155738 h 604181"/>
                <a:gd name="connsiteX43" fmla="*/ 326153 w 487254"/>
                <a:gd name="connsiteY43" fmla="*/ 191205 h 604181"/>
                <a:gd name="connsiteX44" fmla="*/ 326153 w 487254"/>
                <a:gd name="connsiteY44" fmla="*/ 252440 h 604181"/>
                <a:gd name="connsiteX45" fmla="*/ 290454 w 487254"/>
                <a:gd name="connsiteY45" fmla="*/ 287907 h 604181"/>
                <a:gd name="connsiteX46" fmla="*/ 285137 w 487254"/>
                <a:gd name="connsiteY46" fmla="*/ 287907 h 604181"/>
                <a:gd name="connsiteX47" fmla="*/ 249590 w 487254"/>
                <a:gd name="connsiteY47" fmla="*/ 252440 h 604181"/>
                <a:gd name="connsiteX48" fmla="*/ 249590 w 487254"/>
                <a:gd name="connsiteY48" fmla="*/ 191205 h 604181"/>
                <a:gd name="connsiteX49" fmla="*/ 285137 w 487254"/>
                <a:gd name="connsiteY49" fmla="*/ 155738 h 604181"/>
                <a:gd name="connsiteX50" fmla="*/ 184336 w 487254"/>
                <a:gd name="connsiteY50" fmla="*/ 113257 h 604181"/>
                <a:gd name="connsiteX51" fmla="*/ 189648 w 487254"/>
                <a:gd name="connsiteY51" fmla="*/ 113257 h 604181"/>
                <a:gd name="connsiteX52" fmla="*/ 225315 w 487254"/>
                <a:gd name="connsiteY52" fmla="*/ 148733 h 604181"/>
                <a:gd name="connsiteX53" fmla="*/ 225315 w 487254"/>
                <a:gd name="connsiteY53" fmla="*/ 252430 h 604181"/>
                <a:gd name="connsiteX54" fmla="*/ 189648 w 487254"/>
                <a:gd name="connsiteY54" fmla="*/ 287906 h 604181"/>
                <a:gd name="connsiteX55" fmla="*/ 184336 w 487254"/>
                <a:gd name="connsiteY55" fmla="*/ 287906 h 604181"/>
                <a:gd name="connsiteX56" fmla="*/ 148822 w 487254"/>
                <a:gd name="connsiteY56" fmla="*/ 252430 h 604181"/>
                <a:gd name="connsiteX57" fmla="*/ 148822 w 487254"/>
                <a:gd name="connsiteY57" fmla="*/ 148733 h 604181"/>
                <a:gd name="connsiteX58" fmla="*/ 184336 w 487254"/>
                <a:gd name="connsiteY58" fmla="*/ 113257 h 604181"/>
                <a:gd name="connsiteX59" fmla="*/ 69998 w 487254"/>
                <a:gd name="connsiteY59" fmla="*/ 88700 h 604181"/>
                <a:gd name="connsiteX60" fmla="*/ 57092 w 487254"/>
                <a:gd name="connsiteY60" fmla="*/ 96129 h 604181"/>
                <a:gd name="connsiteX61" fmla="*/ 57092 w 487254"/>
                <a:gd name="connsiteY61" fmla="*/ 309919 h 604181"/>
                <a:gd name="connsiteX62" fmla="*/ 69998 w 487254"/>
                <a:gd name="connsiteY62" fmla="*/ 317197 h 604181"/>
                <a:gd name="connsiteX63" fmla="*/ 417256 w 487254"/>
                <a:gd name="connsiteY63" fmla="*/ 317197 h 604181"/>
                <a:gd name="connsiteX64" fmla="*/ 430162 w 487254"/>
                <a:gd name="connsiteY64" fmla="*/ 309919 h 604181"/>
                <a:gd name="connsiteX65" fmla="*/ 430162 w 487254"/>
                <a:gd name="connsiteY65" fmla="*/ 96129 h 604181"/>
                <a:gd name="connsiteX66" fmla="*/ 417256 w 487254"/>
                <a:gd name="connsiteY66" fmla="*/ 88700 h 604181"/>
                <a:gd name="connsiteX67" fmla="*/ 93533 w 487254"/>
                <a:gd name="connsiteY67" fmla="*/ 0 h 604181"/>
                <a:gd name="connsiteX68" fmla="*/ 174312 w 487254"/>
                <a:gd name="connsiteY68" fmla="*/ 0 h 604181"/>
                <a:gd name="connsiteX69" fmla="*/ 312942 w 487254"/>
                <a:gd name="connsiteY69" fmla="*/ 0 h 604181"/>
                <a:gd name="connsiteX70" fmla="*/ 393721 w 487254"/>
                <a:gd name="connsiteY70" fmla="*/ 0 h 604181"/>
                <a:gd name="connsiteX71" fmla="*/ 412245 w 487254"/>
                <a:gd name="connsiteY71" fmla="*/ 18498 h 604181"/>
                <a:gd name="connsiteX72" fmla="*/ 412245 w 487254"/>
                <a:gd name="connsiteY72" fmla="*/ 39271 h 604181"/>
                <a:gd name="connsiteX73" fmla="*/ 449750 w 487254"/>
                <a:gd name="connsiteY73" fmla="*/ 39271 h 604181"/>
                <a:gd name="connsiteX74" fmla="*/ 487254 w 487254"/>
                <a:gd name="connsiteY74" fmla="*/ 85364 h 604181"/>
                <a:gd name="connsiteX75" fmla="*/ 487254 w 487254"/>
                <a:gd name="connsiteY75" fmla="*/ 330236 h 604181"/>
                <a:gd name="connsiteX76" fmla="*/ 441095 w 487254"/>
                <a:gd name="connsiteY76" fmla="*/ 376330 h 604181"/>
                <a:gd name="connsiteX77" fmla="*/ 310665 w 487254"/>
                <a:gd name="connsiteY77" fmla="*/ 376330 h 604181"/>
                <a:gd name="connsiteX78" fmla="*/ 310665 w 487254"/>
                <a:gd name="connsiteY78" fmla="*/ 384518 h 604181"/>
                <a:gd name="connsiteX79" fmla="*/ 308691 w 487254"/>
                <a:gd name="connsiteY79" fmla="*/ 392857 h 604181"/>
                <a:gd name="connsiteX80" fmla="*/ 306869 w 487254"/>
                <a:gd name="connsiteY80" fmla="*/ 385428 h 604181"/>
                <a:gd name="connsiteX81" fmla="*/ 295917 w 487254"/>
                <a:gd name="connsiteY81" fmla="*/ 370891 h 604181"/>
                <a:gd name="connsiteX82" fmla="*/ 295884 w 487254"/>
                <a:gd name="connsiteY82" fmla="*/ 370886 h 604181"/>
                <a:gd name="connsiteX83" fmla="*/ 295880 w 487254"/>
                <a:gd name="connsiteY83" fmla="*/ 370880 h 604181"/>
                <a:gd name="connsiteX84" fmla="*/ 277981 w 487254"/>
                <a:gd name="connsiteY84" fmla="*/ 368286 h 604181"/>
                <a:gd name="connsiteX85" fmla="*/ 260823 w 487254"/>
                <a:gd name="connsiteY85" fmla="*/ 397217 h 604181"/>
                <a:gd name="connsiteX86" fmla="*/ 266137 w 487254"/>
                <a:gd name="connsiteY86" fmla="*/ 417817 h 604181"/>
                <a:gd name="connsiteX87" fmla="*/ 266159 w 487254"/>
                <a:gd name="connsiteY87" fmla="*/ 417811 h 604181"/>
                <a:gd name="connsiteX88" fmla="*/ 266175 w 487254"/>
                <a:gd name="connsiteY88" fmla="*/ 417875 h 604181"/>
                <a:gd name="connsiteX89" fmla="*/ 251295 w 487254"/>
                <a:gd name="connsiteY89" fmla="*/ 419088 h 604181"/>
                <a:gd name="connsiteX90" fmla="*/ 235959 w 487254"/>
                <a:gd name="connsiteY90" fmla="*/ 419088 h 604181"/>
                <a:gd name="connsiteX91" fmla="*/ 219869 w 487254"/>
                <a:gd name="connsiteY91" fmla="*/ 417723 h 604181"/>
                <a:gd name="connsiteX92" fmla="*/ 219881 w 487254"/>
                <a:gd name="connsiteY92" fmla="*/ 417679 h 604181"/>
                <a:gd name="connsiteX93" fmla="*/ 219876 w 487254"/>
                <a:gd name="connsiteY93" fmla="*/ 417677 h 604181"/>
                <a:gd name="connsiteX94" fmla="*/ 225178 w 487254"/>
                <a:gd name="connsiteY94" fmla="*/ 397254 h 604181"/>
                <a:gd name="connsiteX95" fmla="*/ 222654 w 487254"/>
                <a:gd name="connsiteY95" fmla="*/ 379249 h 604181"/>
                <a:gd name="connsiteX96" fmla="*/ 215512 w 487254"/>
                <a:gd name="connsiteY96" fmla="*/ 373846 h 604181"/>
                <a:gd name="connsiteX97" fmla="*/ 208164 w 487254"/>
                <a:gd name="connsiteY97" fmla="*/ 368287 h 604181"/>
                <a:gd name="connsiteX98" fmla="*/ 190169 w 487254"/>
                <a:gd name="connsiteY98" fmla="*/ 370881 h 604181"/>
                <a:gd name="connsiteX99" fmla="*/ 190162 w 487254"/>
                <a:gd name="connsiteY99" fmla="*/ 370890 h 604181"/>
                <a:gd name="connsiteX100" fmla="*/ 190160 w 487254"/>
                <a:gd name="connsiteY100" fmla="*/ 370891 h 604181"/>
                <a:gd name="connsiteX101" fmla="*/ 179323 w 487254"/>
                <a:gd name="connsiteY101" fmla="*/ 385428 h 604181"/>
                <a:gd name="connsiteX102" fmla="*/ 177814 w 487254"/>
                <a:gd name="connsiteY102" fmla="*/ 391150 h 604181"/>
                <a:gd name="connsiteX103" fmla="*/ 177808 w 487254"/>
                <a:gd name="connsiteY103" fmla="*/ 391144 h 604181"/>
                <a:gd name="connsiteX104" fmla="*/ 177801 w 487254"/>
                <a:gd name="connsiteY104" fmla="*/ 391171 h 604181"/>
                <a:gd name="connsiteX105" fmla="*/ 176589 w 487254"/>
                <a:gd name="connsiteY105" fmla="*/ 384518 h 604181"/>
                <a:gd name="connsiteX106" fmla="*/ 176589 w 487254"/>
                <a:gd name="connsiteY106" fmla="*/ 376330 h 604181"/>
                <a:gd name="connsiteX107" fmla="*/ 46159 w 487254"/>
                <a:gd name="connsiteY107" fmla="*/ 376330 h 604181"/>
                <a:gd name="connsiteX108" fmla="*/ 0 w 487254"/>
                <a:gd name="connsiteY108" fmla="*/ 330236 h 604181"/>
                <a:gd name="connsiteX109" fmla="*/ 0 w 487254"/>
                <a:gd name="connsiteY109" fmla="*/ 85364 h 604181"/>
                <a:gd name="connsiteX110" fmla="*/ 37504 w 487254"/>
                <a:gd name="connsiteY110" fmla="*/ 39271 h 604181"/>
                <a:gd name="connsiteX111" fmla="*/ 75009 w 487254"/>
                <a:gd name="connsiteY111" fmla="*/ 39271 h 604181"/>
                <a:gd name="connsiteX112" fmla="*/ 75009 w 487254"/>
                <a:gd name="connsiteY112" fmla="*/ 18498 h 604181"/>
                <a:gd name="connsiteX113" fmla="*/ 93533 w 487254"/>
                <a:gd name="connsiteY113" fmla="*/ 0 h 60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87254" h="604181">
                  <a:moveTo>
                    <a:pt x="308670" y="392838"/>
                  </a:moveTo>
                  <a:lnTo>
                    <a:pt x="355568" y="574617"/>
                  </a:lnTo>
                  <a:cubicBezTo>
                    <a:pt x="358755" y="587352"/>
                    <a:pt x="351167" y="600239"/>
                    <a:pt x="338569" y="603423"/>
                  </a:cubicBezTo>
                  <a:cubicBezTo>
                    <a:pt x="336596" y="604029"/>
                    <a:pt x="334471" y="604181"/>
                    <a:pt x="332650" y="604181"/>
                  </a:cubicBezTo>
                  <a:cubicBezTo>
                    <a:pt x="322026" y="604181"/>
                    <a:pt x="312464" y="597055"/>
                    <a:pt x="309581" y="586443"/>
                  </a:cubicBezTo>
                  <a:lnTo>
                    <a:pt x="266173" y="417853"/>
                  </a:lnTo>
                  <a:cubicBezTo>
                    <a:pt x="274673" y="416489"/>
                    <a:pt x="282413" y="414215"/>
                    <a:pt x="288939" y="411031"/>
                  </a:cubicBezTo>
                  <a:cubicBezTo>
                    <a:pt x="298501" y="406331"/>
                    <a:pt x="305634" y="400115"/>
                    <a:pt x="308670" y="392838"/>
                  </a:cubicBezTo>
                  <a:close/>
                  <a:moveTo>
                    <a:pt x="177814" y="391150"/>
                  </a:moveTo>
                  <a:lnTo>
                    <a:pt x="177825" y="391161"/>
                  </a:lnTo>
                  <a:lnTo>
                    <a:pt x="177825" y="391163"/>
                  </a:lnTo>
                  <a:cubicBezTo>
                    <a:pt x="180404" y="398890"/>
                    <a:pt x="187533" y="405556"/>
                    <a:pt x="197242" y="410555"/>
                  </a:cubicBezTo>
                  <a:lnTo>
                    <a:pt x="197248" y="410557"/>
                  </a:lnTo>
                  <a:lnTo>
                    <a:pt x="219844" y="417676"/>
                  </a:lnTo>
                  <a:lnTo>
                    <a:pt x="219846" y="417668"/>
                  </a:lnTo>
                  <a:lnTo>
                    <a:pt x="219876" y="417677"/>
                  </a:lnTo>
                  <a:lnTo>
                    <a:pt x="219864" y="417723"/>
                  </a:lnTo>
                  <a:lnTo>
                    <a:pt x="219869" y="417723"/>
                  </a:lnTo>
                  <a:lnTo>
                    <a:pt x="176441" y="586441"/>
                  </a:lnTo>
                  <a:cubicBezTo>
                    <a:pt x="173707" y="597054"/>
                    <a:pt x="163986" y="604181"/>
                    <a:pt x="153505" y="604181"/>
                  </a:cubicBezTo>
                  <a:cubicBezTo>
                    <a:pt x="151531" y="604181"/>
                    <a:pt x="149556" y="604029"/>
                    <a:pt x="147582" y="603423"/>
                  </a:cubicBezTo>
                  <a:cubicBezTo>
                    <a:pt x="134823" y="600239"/>
                    <a:pt x="127229" y="587350"/>
                    <a:pt x="130570" y="574614"/>
                  </a:cubicBezTo>
                  <a:lnTo>
                    <a:pt x="177801" y="391171"/>
                  </a:lnTo>
                  <a:lnTo>
                    <a:pt x="177804" y="391189"/>
                  </a:lnTo>
                  <a:close/>
                  <a:moveTo>
                    <a:pt x="278019" y="368294"/>
                  </a:moveTo>
                  <a:lnTo>
                    <a:pt x="295884" y="370886"/>
                  </a:lnTo>
                  <a:lnTo>
                    <a:pt x="306831" y="385402"/>
                  </a:lnTo>
                  <a:lnTo>
                    <a:pt x="308653" y="392824"/>
                  </a:lnTo>
                  <a:cubicBezTo>
                    <a:pt x="305616" y="400095"/>
                    <a:pt x="298480" y="406305"/>
                    <a:pt x="288914" y="411001"/>
                  </a:cubicBezTo>
                  <a:lnTo>
                    <a:pt x="266159" y="417811"/>
                  </a:lnTo>
                  <a:lnTo>
                    <a:pt x="260861" y="397254"/>
                  </a:lnTo>
                  <a:cubicBezTo>
                    <a:pt x="257672" y="384518"/>
                    <a:pt x="265264" y="371630"/>
                    <a:pt x="278019" y="368294"/>
                  </a:cubicBezTo>
                  <a:close/>
                  <a:moveTo>
                    <a:pt x="208172" y="368294"/>
                  </a:moveTo>
                  <a:lnTo>
                    <a:pt x="215512" y="373846"/>
                  </a:lnTo>
                  <a:lnTo>
                    <a:pt x="222632" y="379233"/>
                  </a:lnTo>
                  <a:cubicBezTo>
                    <a:pt x="225722" y="384459"/>
                    <a:pt x="226822" y="390860"/>
                    <a:pt x="225153" y="397223"/>
                  </a:cubicBezTo>
                  <a:lnTo>
                    <a:pt x="219846" y="417668"/>
                  </a:lnTo>
                  <a:lnTo>
                    <a:pt x="197249" y="410552"/>
                  </a:lnTo>
                  <a:lnTo>
                    <a:pt x="177825" y="391161"/>
                  </a:lnTo>
                  <a:lnTo>
                    <a:pt x="179342" y="385406"/>
                  </a:lnTo>
                  <a:lnTo>
                    <a:pt x="190162" y="370890"/>
                  </a:lnTo>
                  <a:close/>
                  <a:moveTo>
                    <a:pt x="285137" y="155738"/>
                  </a:moveTo>
                  <a:lnTo>
                    <a:pt x="290454" y="155738"/>
                  </a:lnTo>
                  <a:cubicBezTo>
                    <a:pt x="310203" y="155738"/>
                    <a:pt x="326153" y="171653"/>
                    <a:pt x="326153" y="191205"/>
                  </a:cubicBezTo>
                  <a:lnTo>
                    <a:pt x="326153" y="252440"/>
                  </a:lnTo>
                  <a:cubicBezTo>
                    <a:pt x="326153" y="271992"/>
                    <a:pt x="310203" y="287907"/>
                    <a:pt x="290454" y="287907"/>
                  </a:cubicBezTo>
                  <a:lnTo>
                    <a:pt x="285137" y="287907"/>
                  </a:lnTo>
                  <a:cubicBezTo>
                    <a:pt x="265541" y="287907"/>
                    <a:pt x="249590" y="271992"/>
                    <a:pt x="249590" y="252440"/>
                  </a:cubicBezTo>
                  <a:lnTo>
                    <a:pt x="249590" y="191205"/>
                  </a:lnTo>
                  <a:cubicBezTo>
                    <a:pt x="249590" y="171653"/>
                    <a:pt x="265541" y="155738"/>
                    <a:pt x="285137" y="155738"/>
                  </a:cubicBezTo>
                  <a:close/>
                  <a:moveTo>
                    <a:pt x="184336" y="113257"/>
                  </a:moveTo>
                  <a:lnTo>
                    <a:pt x="189648" y="113257"/>
                  </a:lnTo>
                  <a:cubicBezTo>
                    <a:pt x="209379" y="113257"/>
                    <a:pt x="225315" y="129176"/>
                    <a:pt x="225315" y="148733"/>
                  </a:cubicBezTo>
                  <a:lnTo>
                    <a:pt x="225315" y="252430"/>
                  </a:lnTo>
                  <a:cubicBezTo>
                    <a:pt x="225315" y="271987"/>
                    <a:pt x="209379" y="287906"/>
                    <a:pt x="189648" y="287906"/>
                  </a:cubicBezTo>
                  <a:lnTo>
                    <a:pt x="184336" y="287906"/>
                  </a:lnTo>
                  <a:cubicBezTo>
                    <a:pt x="164758" y="287906"/>
                    <a:pt x="148822" y="271987"/>
                    <a:pt x="148822" y="252430"/>
                  </a:cubicBezTo>
                  <a:lnTo>
                    <a:pt x="148822" y="148733"/>
                  </a:lnTo>
                  <a:cubicBezTo>
                    <a:pt x="148822" y="129176"/>
                    <a:pt x="164758" y="113257"/>
                    <a:pt x="184336" y="113257"/>
                  </a:cubicBezTo>
                  <a:close/>
                  <a:moveTo>
                    <a:pt x="69998" y="88700"/>
                  </a:moveTo>
                  <a:cubicBezTo>
                    <a:pt x="62861" y="88700"/>
                    <a:pt x="57092" y="92036"/>
                    <a:pt x="57092" y="96129"/>
                  </a:cubicBezTo>
                  <a:lnTo>
                    <a:pt x="57092" y="309919"/>
                  </a:lnTo>
                  <a:cubicBezTo>
                    <a:pt x="57092" y="314013"/>
                    <a:pt x="62861" y="317197"/>
                    <a:pt x="69998" y="317197"/>
                  </a:cubicBezTo>
                  <a:lnTo>
                    <a:pt x="417256" y="317197"/>
                  </a:lnTo>
                  <a:cubicBezTo>
                    <a:pt x="424393" y="317197"/>
                    <a:pt x="430162" y="314013"/>
                    <a:pt x="430162" y="309919"/>
                  </a:cubicBezTo>
                  <a:lnTo>
                    <a:pt x="430162" y="96129"/>
                  </a:lnTo>
                  <a:cubicBezTo>
                    <a:pt x="430162" y="92036"/>
                    <a:pt x="424393" y="88700"/>
                    <a:pt x="417256" y="88700"/>
                  </a:cubicBezTo>
                  <a:close/>
                  <a:moveTo>
                    <a:pt x="93533" y="0"/>
                  </a:moveTo>
                  <a:lnTo>
                    <a:pt x="174312" y="0"/>
                  </a:lnTo>
                  <a:lnTo>
                    <a:pt x="312942" y="0"/>
                  </a:lnTo>
                  <a:lnTo>
                    <a:pt x="393721" y="0"/>
                  </a:lnTo>
                  <a:cubicBezTo>
                    <a:pt x="404046" y="0"/>
                    <a:pt x="412245" y="8188"/>
                    <a:pt x="412245" y="18498"/>
                  </a:cubicBezTo>
                  <a:lnTo>
                    <a:pt x="412245" y="39271"/>
                  </a:lnTo>
                  <a:lnTo>
                    <a:pt x="449750" y="39271"/>
                  </a:lnTo>
                  <a:cubicBezTo>
                    <a:pt x="470552" y="39271"/>
                    <a:pt x="487254" y="59891"/>
                    <a:pt x="487254" y="85364"/>
                  </a:cubicBezTo>
                  <a:lnTo>
                    <a:pt x="487254" y="330236"/>
                  </a:lnTo>
                  <a:cubicBezTo>
                    <a:pt x="487254" y="355709"/>
                    <a:pt x="466604" y="376330"/>
                    <a:pt x="441095" y="376330"/>
                  </a:cubicBezTo>
                  <a:lnTo>
                    <a:pt x="310665" y="376330"/>
                  </a:lnTo>
                  <a:lnTo>
                    <a:pt x="310665" y="384518"/>
                  </a:lnTo>
                  <a:cubicBezTo>
                    <a:pt x="310665" y="387399"/>
                    <a:pt x="309905" y="390128"/>
                    <a:pt x="308691" y="392857"/>
                  </a:cubicBezTo>
                  <a:lnTo>
                    <a:pt x="306869" y="385428"/>
                  </a:lnTo>
                  <a:cubicBezTo>
                    <a:pt x="305198" y="379060"/>
                    <a:pt x="301137" y="373980"/>
                    <a:pt x="295917" y="370891"/>
                  </a:cubicBezTo>
                  <a:lnTo>
                    <a:pt x="295884" y="370886"/>
                  </a:lnTo>
                  <a:lnTo>
                    <a:pt x="295880" y="370880"/>
                  </a:lnTo>
                  <a:cubicBezTo>
                    <a:pt x="290660" y="367794"/>
                    <a:pt x="284283" y="366696"/>
                    <a:pt x="277981" y="368286"/>
                  </a:cubicBezTo>
                  <a:cubicBezTo>
                    <a:pt x="265226" y="371618"/>
                    <a:pt x="257634" y="384493"/>
                    <a:pt x="260823" y="397217"/>
                  </a:cubicBezTo>
                  <a:lnTo>
                    <a:pt x="266137" y="417817"/>
                  </a:lnTo>
                  <a:lnTo>
                    <a:pt x="266159" y="417811"/>
                  </a:lnTo>
                  <a:lnTo>
                    <a:pt x="266175" y="417875"/>
                  </a:lnTo>
                  <a:cubicBezTo>
                    <a:pt x="261468" y="418633"/>
                    <a:pt x="256610" y="419088"/>
                    <a:pt x="251295" y="419088"/>
                  </a:cubicBezTo>
                  <a:lnTo>
                    <a:pt x="235959" y="419088"/>
                  </a:lnTo>
                  <a:lnTo>
                    <a:pt x="219869" y="417723"/>
                  </a:lnTo>
                  <a:lnTo>
                    <a:pt x="219881" y="417679"/>
                  </a:lnTo>
                  <a:lnTo>
                    <a:pt x="219876" y="417677"/>
                  </a:lnTo>
                  <a:lnTo>
                    <a:pt x="225178" y="397254"/>
                  </a:lnTo>
                  <a:cubicBezTo>
                    <a:pt x="226849" y="390886"/>
                    <a:pt x="225748" y="384480"/>
                    <a:pt x="222654" y="379249"/>
                  </a:cubicBezTo>
                  <a:lnTo>
                    <a:pt x="215512" y="373846"/>
                  </a:lnTo>
                  <a:lnTo>
                    <a:pt x="208164" y="368287"/>
                  </a:lnTo>
                  <a:cubicBezTo>
                    <a:pt x="201793" y="366696"/>
                    <a:pt x="195383" y="367794"/>
                    <a:pt x="190169" y="370881"/>
                  </a:cubicBezTo>
                  <a:lnTo>
                    <a:pt x="190162" y="370890"/>
                  </a:lnTo>
                  <a:lnTo>
                    <a:pt x="190160" y="370891"/>
                  </a:lnTo>
                  <a:cubicBezTo>
                    <a:pt x="184941" y="373980"/>
                    <a:pt x="180917" y="379060"/>
                    <a:pt x="179323" y="385428"/>
                  </a:cubicBezTo>
                  <a:lnTo>
                    <a:pt x="177814" y="391150"/>
                  </a:lnTo>
                  <a:lnTo>
                    <a:pt x="177808" y="391144"/>
                  </a:lnTo>
                  <a:lnTo>
                    <a:pt x="177801" y="391171"/>
                  </a:lnTo>
                  <a:lnTo>
                    <a:pt x="176589" y="384518"/>
                  </a:lnTo>
                  <a:lnTo>
                    <a:pt x="176589" y="376330"/>
                  </a:lnTo>
                  <a:lnTo>
                    <a:pt x="46159" y="376330"/>
                  </a:lnTo>
                  <a:cubicBezTo>
                    <a:pt x="20650" y="376330"/>
                    <a:pt x="0" y="355709"/>
                    <a:pt x="0" y="330236"/>
                  </a:cubicBezTo>
                  <a:lnTo>
                    <a:pt x="0" y="85364"/>
                  </a:lnTo>
                  <a:cubicBezTo>
                    <a:pt x="0" y="59891"/>
                    <a:pt x="16702" y="39271"/>
                    <a:pt x="37504" y="39271"/>
                  </a:cubicBezTo>
                  <a:lnTo>
                    <a:pt x="75009" y="39271"/>
                  </a:lnTo>
                  <a:lnTo>
                    <a:pt x="75009" y="18498"/>
                  </a:lnTo>
                  <a:cubicBezTo>
                    <a:pt x="75009" y="8188"/>
                    <a:pt x="83360" y="0"/>
                    <a:pt x="93533" y="0"/>
                  </a:cubicBezTo>
                  <a:close/>
                </a:path>
              </a:pathLst>
            </a:custGeom>
            <a:solidFill>
              <a:schemeClr val="bg1"/>
            </a:solidFill>
            <a:ln w="9525">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cs typeface="+mn-ea"/>
                <a:sym typeface="+mn-lt"/>
              </a:endParaRPr>
            </a:p>
          </p:txBody>
        </p:sp>
      </p:grpSp>
      <p:pic>
        <p:nvPicPr>
          <p:cNvPr id="4" name="图片 3">
            <a:extLst>
              <a:ext uri="{FF2B5EF4-FFF2-40B4-BE49-F238E27FC236}">
                <a16:creationId xmlns:a16="http://schemas.microsoft.com/office/drawing/2014/main" id="{DF884553-7005-1520-AF20-9461CEEE3BCD}"/>
              </a:ext>
            </a:extLst>
          </p:cNvPr>
          <p:cNvPicPr>
            <a:picLocks noChangeAspect="1"/>
          </p:cNvPicPr>
          <p:nvPr/>
        </p:nvPicPr>
        <p:blipFill>
          <a:blip r:embed="rId2"/>
          <a:stretch>
            <a:fillRect/>
          </a:stretch>
        </p:blipFill>
        <p:spPr>
          <a:xfrm>
            <a:off x="1542732" y="2800994"/>
            <a:ext cx="2543719" cy="1895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id="{3B3E98CD-C611-56A8-89BA-D2D8F2547D0D}"/>
              </a:ext>
            </a:extLst>
          </p:cNvPr>
          <p:cNvPicPr>
            <a:picLocks noChangeAspect="1"/>
          </p:cNvPicPr>
          <p:nvPr/>
        </p:nvPicPr>
        <p:blipFill>
          <a:blip r:embed="rId3"/>
          <a:stretch>
            <a:fillRect/>
          </a:stretch>
        </p:blipFill>
        <p:spPr>
          <a:xfrm>
            <a:off x="4921885" y="2790897"/>
            <a:ext cx="2528755" cy="1895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500"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strVal val="#ppt_w*0.70"/>
                                          </p:val>
                                        </p:tav>
                                        <p:tav tm="100000">
                                          <p:val>
                                            <p:strVal val="#ppt_w"/>
                                          </p:val>
                                        </p:tav>
                                      </p:tavLst>
                                    </p:anim>
                                    <p:anim calcmode="lin" valueType="num">
                                      <p:cBhvr>
                                        <p:cTn id="14" dur="500" fill="hold"/>
                                        <p:tgtEl>
                                          <p:spTgt spid="23"/>
                                        </p:tgtEl>
                                        <p:attrNameLst>
                                          <p:attrName>ppt_h</p:attrName>
                                        </p:attrNameLst>
                                      </p:cBhvr>
                                      <p:tavLst>
                                        <p:tav tm="0">
                                          <p:val>
                                            <p:strVal val="#ppt_h"/>
                                          </p:val>
                                        </p:tav>
                                        <p:tav tm="100000">
                                          <p:val>
                                            <p:strVal val="#ppt_h"/>
                                          </p:val>
                                        </p:tav>
                                      </p:tavLst>
                                    </p:anim>
                                    <p:animEffect transition="in" filter="fade">
                                      <p:cBhvr>
                                        <p:cTn id="15" dur="500"/>
                                        <p:tgtEl>
                                          <p:spTgt spid="23"/>
                                        </p:tgtEl>
                                      </p:cBhvr>
                                    </p:animEffect>
                                  </p:childTnLst>
                                </p:cTn>
                              </p:par>
                              <p:par>
                                <p:cTn id="16" presetID="55" presetClass="entr" presetSubtype="0" fill="hold" nodeType="withEffect">
                                  <p:stCondLst>
                                    <p:cond delay="0"/>
                                  </p:stCondLst>
                                  <p:childTnLst>
                                    <p:set>
                                      <p:cBhvr>
                                        <p:cTn id="17" dur="500"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strVal val="#ppt_w*0.70"/>
                                          </p:val>
                                        </p:tav>
                                        <p:tav tm="100000">
                                          <p:val>
                                            <p:strVal val="#ppt_w"/>
                                          </p:val>
                                        </p:tav>
                                      </p:tavLst>
                                    </p:anim>
                                    <p:anim calcmode="lin" valueType="num">
                                      <p:cBhvr>
                                        <p:cTn id="19" dur="500" fill="hold"/>
                                        <p:tgtEl>
                                          <p:spTgt spid="32"/>
                                        </p:tgtEl>
                                        <p:attrNameLst>
                                          <p:attrName>ppt_h</p:attrName>
                                        </p:attrNameLst>
                                      </p:cBhvr>
                                      <p:tavLst>
                                        <p:tav tm="0">
                                          <p:val>
                                            <p:strVal val="#ppt_h"/>
                                          </p:val>
                                        </p:tav>
                                        <p:tav tm="100000">
                                          <p:val>
                                            <p:strVal val="#ppt_h"/>
                                          </p:val>
                                        </p:tav>
                                      </p:tavLst>
                                    </p:anim>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112"/>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8" name="组合 37"/>
          <p:cNvGrpSpPr/>
          <p:nvPr/>
        </p:nvGrpSpPr>
        <p:grpSpPr>
          <a:xfrm>
            <a:off x="3382010" y="378460"/>
            <a:ext cx="2360930" cy="400050"/>
            <a:chOff x="5264" y="531"/>
            <a:chExt cx="3718" cy="630"/>
          </a:xfrm>
        </p:grpSpPr>
        <p:sp>
          <p:nvSpPr>
            <p:cNvPr id="39" name="文本框 38"/>
            <p:cNvSpPr txBox="1"/>
            <p:nvPr/>
          </p:nvSpPr>
          <p:spPr>
            <a:xfrm>
              <a:off x="6590" y="531"/>
              <a:ext cx="1099"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建议</a:t>
              </a:r>
            </a:p>
          </p:txBody>
        </p:sp>
        <p:grpSp>
          <p:nvGrpSpPr>
            <p:cNvPr id="40" name="组合 39"/>
            <p:cNvGrpSpPr/>
            <p:nvPr/>
          </p:nvGrpSpPr>
          <p:grpSpPr>
            <a:xfrm>
              <a:off x="5264" y="677"/>
              <a:ext cx="3718" cy="309"/>
              <a:chOff x="5264" y="677"/>
              <a:chExt cx="3718" cy="309"/>
            </a:xfrm>
          </p:grpSpPr>
          <p:sp>
            <p:nvSpPr>
              <p:cNvPr id="41" name="等腰三角形 40"/>
              <p:cNvSpPr/>
              <p:nvPr/>
            </p:nvSpPr>
            <p:spPr>
              <a:xfrm rot="16200000">
                <a:off x="524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2" name="等腰三角形 41"/>
              <p:cNvSpPr/>
              <p:nvPr/>
            </p:nvSpPr>
            <p:spPr>
              <a:xfrm rot="5400000" flipH="1">
                <a:off x="8717" y="694"/>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grpSp>
        <p:nvGrpSpPr>
          <p:cNvPr id="32" name="组合 31"/>
          <p:cNvGrpSpPr/>
          <p:nvPr/>
        </p:nvGrpSpPr>
        <p:grpSpPr>
          <a:xfrm>
            <a:off x="7273290" y="428232"/>
            <a:ext cx="1359535" cy="1347470"/>
            <a:chOff x="10168" y="2289"/>
            <a:chExt cx="2141" cy="2122"/>
          </a:xfrm>
        </p:grpSpPr>
        <p:sp>
          <p:nvSpPr>
            <p:cNvPr id="7" name="等腰三角形 6"/>
            <p:cNvSpPr/>
            <p:nvPr/>
          </p:nvSpPr>
          <p:spPr>
            <a:xfrm rot="18660000">
              <a:off x="10168" y="2289"/>
              <a:ext cx="2123" cy="2123"/>
            </a:xfrm>
            <a:prstGeom prst="triangle">
              <a:avLst>
                <a:gd name="adj" fmla="val 71070"/>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8" name="椭圆 7"/>
            <p:cNvSpPr/>
            <p:nvPr/>
          </p:nvSpPr>
          <p:spPr>
            <a:xfrm>
              <a:off x="12025" y="3198"/>
              <a:ext cx="284" cy="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sp>
        <p:nvSpPr>
          <p:cNvPr id="16" name="文本框 22"/>
          <p:cNvSpPr txBox="1"/>
          <p:nvPr/>
        </p:nvSpPr>
        <p:spPr>
          <a:xfrm flipH="1">
            <a:off x="2419428" y="873443"/>
            <a:ext cx="4883026" cy="1992853"/>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       二是加强网络教育和管理。在学校课程中增设网络安全教育内容，教育学生正确使用互联网、维护个人隐私等知识和技能。政府部门应建立健全的网络内容过滤机制，减少有害信息的传播，保护青少年的身心健康。家庭的监护和指导同样不可或缺，家长应监护孩子的网络使用行为，制定合理的上网时间和规则，并引导他们选择健康、有益的网络内容。</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22" name="组合 21"/>
          <p:cNvGrpSpPr/>
          <p:nvPr/>
        </p:nvGrpSpPr>
        <p:grpSpPr>
          <a:xfrm>
            <a:off x="668547" y="1008244"/>
            <a:ext cx="1610360" cy="1610360"/>
            <a:chOff x="4039" y="2347"/>
            <a:chExt cx="2536" cy="2536"/>
          </a:xfrm>
        </p:grpSpPr>
        <p:sp>
          <p:nvSpPr>
            <p:cNvPr id="3" name="平行四边形 2"/>
            <p:cNvSpPr/>
            <p:nvPr/>
          </p:nvSpPr>
          <p:spPr>
            <a:xfrm flipH="1">
              <a:off x="4039" y="2347"/>
              <a:ext cx="2537" cy="2537"/>
            </a:xfrm>
            <a:prstGeom prst="parallelogram">
              <a:avLst/>
            </a:prstGeom>
            <a:no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7" name="文本框 20"/>
            <p:cNvSpPr txBox="1"/>
            <p:nvPr/>
          </p:nvSpPr>
          <p:spPr>
            <a:xfrm flipH="1">
              <a:off x="4175" y="2499"/>
              <a:ext cx="1542" cy="1016"/>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F76A3"/>
                  </a:solidFill>
                  <a:effectLst/>
                  <a:uLnTx/>
                  <a:uFillTx/>
                  <a:latin typeface="Arial"/>
                  <a:ea typeface="微软雅黑"/>
                  <a:cs typeface="+mn-ea"/>
                  <a:sym typeface="+mn-lt"/>
                </a:rPr>
                <a:t>STEP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F76A3"/>
                  </a:solidFill>
                  <a:effectLst/>
                  <a:uLnTx/>
                  <a:uFillTx/>
                  <a:latin typeface="Arial"/>
                  <a:ea typeface="微软雅黑"/>
                  <a:cs typeface="+mn-ea"/>
                  <a:sym typeface="+mn-lt"/>
                </a:rPr>
                <a:t>02</a:t>
              </a:r>
            </a:p>
          </p:txBody>
        </p:sp>
        <p:sp>
          <p:nvSpPr>
            <p:cNvPr id="123" name="蓝牙"/>
            <p:cNvSpPr/>
            <p:nvPr/>
          </p:nvSpPr>
          <p:spPr bwMode="auto">
            <a:xfrm>
              <a:off x="5201" y="3741"/>
              <a:ext cx="442" cy="752"/>
            </a:xfrm>
            <a:custGeom>
              <a:avLst/>
              <a:gdLst>
                <a:gd name="connsiteX0" fmla="*/ 109084 w 355014"/>
                <a:gd name="connsiteY0" fmla="*/ 570451 h 604816"/>
                <a:gd name="connsiteX1" fmla="*/ 245718 w 355014"/>
                <a:gd name="connsiteY1" fmla="*/ 570451 h 604816"/>
                <a:gd name="connsiteX2" fmla="*/ 262926 w 355014"/>
                <a:gd name="connsiteY2" fmla="*/ 587634 h 604816"/>
                <a:gd name="connsiteX3" fmla="*/ 245718 w 355014"/>
                <a:gd name="connsiteY3" fmla="*/ 604816 h 604816"/>
                <a:gd name="connsiteX4" fmla="*/ 109084 w 355014"/>
                <a:gd name="connsiteY4" fmla="*/ 604816 h 604816"/>
                <a:gd name="connsiteX5" fmla="*/ 91876 w 355014"/>
                <a:gd name="connsiteY5" fmla="*/ 587634 h 604816"/>
                <a:gd name="connsiteX6" fmla="*/ 109084 w 355014"/>
                <a:gd name="connsiteY6" fmla="*/ 570451 h 604816"/>
                <a:gd name="connsiteX7" fmla="*/ 177421 w 355014"/>
                <a:gd name="connsiteY7" fmla="*/ 84538 h 604816"/>
                <a:gd name="connsiteX8" fmla="*/ 84494 w 355014"/>
                <a:gd name="connsiteY8" fmla="*/ 177323 h 604816"/>
                <a:gd name="connsiteX9" fmla="*/ 177421 w 355014"/>
                <a:gd name="connsiteY9" fmla="*/ 269936 h 604816"/>
                <a:gd name="connsiteX10" fmla="*/ 270348 w 355014"/>
                <a:gd name="connsiteY10" fmla="*/ 177323 h 604816"/>
                <a:gd name="connsiteX11" fmla="*/ 177421 w 355014"/>
                <a:gd name="connsiteY11" fmla="*/ 84538 h 604816"/>
                <a:gd name="connsiteX12" fmla="*/ 177421 w 355014"/>
                <a:gd name="connsiteY12" fmla="*/ 0 h 604816"/>
                <a:gd name="connsiteX13" fmla="*/ 355014 w 355014"/>
                <a:gd name="connsiteY13" fmla="*/ 177323 h 604816"/>
                <a:gd name="connsiteX14" fmla="*/ 337634 w 355014"/>
                <a:gd name="connsiteY14" fmla="*/ 253613 h 604816"/>
                <a:gd name="connsiteX15" fmla="*/ 336945 w 355014"/>
                <a:gd name="connsiteY15" fmla="*/ 254987 h 604816"/>
                <a:gd name="connsiteX16" fmla="*/ 202890 w 355014"/>
                <a:gd name="connsiteY16" fmla="*/ 514270 h 604816"/>
                <a:gd name="connsiteX17" fmla="*/ 177421 w 355014"/>
                <a:gd name="connsiteY17" fmla="*/ 529734 h 604816"/>
                <a:gd name="connsiteX18" fmla="*/ 151952 w 355014"/>
                <a:gd name="connsiteY18" fmla="*/ 514270 h 604816"/>
                <a:gd name="connsiteX19" fmla="*/ 17897 w 355014"/>
                <a:gd name="connsiteY19" fmla="*/ 254987 h 604816"/>
                <a:gd name="connsiteX20" fmla="*/ 17036 w 355014"/>
                <a:gd name="connsiteY20" fmla="*/ 253441 h 604816"/>
                <a:gd name="connsiteX21" fmla="*/ 0 w 355014"/>
                <a:gd name="connsiteY21" fmla="*/ 177323 h 604816"/>
                <a:gd name="connsiteX22" fmla="*/ 177421 w 355014"/>
                <a:gd name="connsiteY22"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5014" h="604816">
                  <a:moveTo>
                    <a:pt x="109084" y="570451"/>
                  </a:moveTo>
                  <a:lnTo>
                    <a:pt x="245718" y="570451"/>
                  </a:lnTo>
                  <a:cubicBezTo>
                    <a:pt x="255355" y="570451"/>
                    <a:pt x="262926" y="578183"/>
                    <a:pt x="262926" y="587634"/>
                  </a:cubicBezTo>
                  <a:cubicBezTo>
                    <a:pt x="262926" y="597084"/>
                    <a:pt x="255355" y="604816"/>
                    <a:pt x="245718" y="604816"/>
                  </a:cubicBezTo>
                  <a:lnTo>
                    <a:pt x="109084" y="604816"/>
                  </a:lnTo>
                  <a:cubicBezTo>
                    <a:pt x="99620" y="604816"/>
                    <a:pt x="91876" y="597084"/>
                    <a:pt x="91876" y="587634"/>
                  </a:cubicBezTo>
                  <a:cubicBezTo>
                    <a:pt x="91876" y="578183"/>
                    <a:pt x="99620" y="570451"/>
                    <a:pt x="109084" y="570451"/>
                  </a:cubicBezTo>
                  <a:close/>
                  <a:moveTo>
                    <a:pt x="177421" y="84538"/>
                  </a:moveTo>
                  <a:cubicBezTo>
                    <a:pt x="126139" y="84538"/>
                    <a:pt x="84494" y="126119"/>
                    <a:pt x="84494" y="177323"/>
                  </a:cubicBezTo>
                  <a:cubicBezTo>
                    <a:pt x="84494" y="228354"/>
                    <a:pt x="126139" y="269936"/>
                    <a:pt x="177421" y="269936"/>
                  </a:cubicBezTo>
                  <a:cubicBezTo>
                    <a:pt x="228703" y="269936"/>
                    <a:pt x="270348" y="228354"/>
                    <a:pt x="270348" y="177323"/>
                  </a:cubicBezTo>
                  <a:cubicBezTo>
                    <a:pt x="270348" y="126119"/>
                    <a:pt x="228703" y="84538"/>
                    <a:pt x="177421" y="84538"/>
                  </a:cubicBezTo>
                  <a:close/>
                  <a:moveTo>
                    <a:pt x="177421" y="0"/>
                  </a:moveTo>
                  <a:cubicBezTo>
                    <a:pt x="275338" y="0"/>
                    <a:pt x="355014" y="79555"/>
                    <a:pt x="355014" y="177323"/>
                  </a:cubicBezTo>
                  <a:cubicBezTo>
                    <a:pt x="355014" y="203955"/>
                    <a:pt x="349163" y="229729"/>
                    <a:pt x="337634" y="253613"/>
                  </a:cubicBezTo>
                  <a:cubicBezTo>
                    <a:pt x="337461" y="254128"/>
                    <a:pt x="337289" y="254472"/>
                    <a:pt x="336945" y="254987"/>
                  </a:cubicBezTo>
                  <a:lnTo>
                    <a:pt x="202890" y="514270"/>
                  </a:lnTo>
                  <a:cubicBezTo>
                    <a:pt x="198072" y="523720"/>
                    <a:pt x="188091" y="529734"/>
                    <a:pt x="177421" y="529734"/>
                  </a:cubicBezTo>
                  <a:cubicBezTo>
                    <a:pt x="166752" y="529734"/>
                    <a:pt x="156943" y="523720"/>
                    <a:pt x="151952" y="514270"/>
                  </a:cubicBezTo>
                  <a:lnTo>
                    <a:pt x="17897" y="254987"/>
                  </a:lnTo>
                  <a:cubicBezTo>
                    <a:pt x="17553" y="254472"/>
                    <a:pt x="17380" y="253956"/>
                    <a:pt x="17036" y="253441"/>
                  </a:cubicBezTo>
                  <a:cubicBezTo>
                    <a:pt x="5679" y="229557"/>
                    <a:pt x="0" y="203955"/>
                    <a:pt x="0" y="177323"/>
                  </a:cubicBezTo>
                  <a:cubicBezTo>
                    <a:pt x="0" y="79555"/>
                    <a:pt x="79504" y="0"/>
                    <a:pt x="177421" y="0"/>
                  </a:cubicBezTo>
                  <a:close/>
                </a:path>
              </a:pathLst>
            </a:custGeom>
            <a:solidFill>
              <a:srgbClr val="5F76A3"/>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ea"/>
                <a:sym typeface="+mn-lt"/>
              </a:endParaRPr>
            </a:p>
          </p:txBody>
        </p:sp>
      </p:grpSp>
      <p:pic>
        <p:nvPicPr>
          <p:cNvPr id="4" name="图片 3">
            <a:extLst>
              <a:ext uri="{FF2B5EF4-FFF2-40B4-BE49-F238E27FC236}">
                <a16:creationId xmlns:a16="http://schemas.microsoft.com/office/drawing/2014/main" id="{E9E66F43-151F-892A-A707-0DC7B2E67C95}"/>
              </a:ext>
            </a:extLst>
          </p:cNvPr>
          <p:cNvPicPr>
            <a:picLocks noChangeAspect="1"/>
          </p:cNvPicPr>
          <p:nvPr/>
        </p:nvPicPr>
        <p:blipFill>
          <a:blip r:embed="rId2"/>
          <a:stretch>
            <a:fillRect/>
          </a:stretch>
        </p:blipFill>
        <p:spPr>
          <a:xfrm>
            <a:off x="1085035" y="2865636"/>
            <a:ext cx="3138985" cy="18833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图片 20">
            <a:extLst>
              <a:ext uri="{FF2B5EF4-FFF2-40B4-BE49-F238E27FC236}">
                <a16:creationId xmlns:a16="http://schemas.microsoft.com/office/drawing/2014/main" id="{E5DA8729-54F3-E017-FA3E-4E577AC80C9C}"/>
              </a:ext>
            </a:extLst>
          </p:cNvPr>
          <p:cNvPicPr>
            <a:picLocks noChangeAspect="1"/>
          </p:cNvPicPr>
          <p:nvPr/>
        </p:nvPicPr>
        <p:blipFill>
          <a:blip r:embed="rId3"/>
          <a:stretch>
            <a:fillRect/>
          </a:stretch>
        </p:blipFill>
        <p:spPr>
          <a:xfrm>
            <a:off x="4860941" y="2865636"/>
            <a:ext cx="2896495" cy="1882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4967134"/>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par>
                                <p:cTn id="10" presetID="55" presetClass="entr" presetSubtype="0" fill="hold" nodeType="withEffect">
                                  <p:stCondLst>
                                    <p:cond delay="0"/>
                                  </p:stCondLst>
                                  <p:childTnLst>
                                    <p:set>
                                      <p:cBhvr>
                                        <p:cTn id="11" dur="500"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ppt_w*0.70"/>
                                          </p:val>
                                        </p:tav>
                                        <p:tav tm="100000">
                                          <p:val>
                                            <p:strVal val="#ppt_w"/>
                                          </p:val>
                                        </p:tav>
                                      </p:tavLst>
                                    </p:anim>
                                    <p:anim calcmode="lin" valueType="num">
                                      <p:cBhvr>
                                        <p:cTn id="13" dur="500" fill="hold"/>
                                        <p:tgtEl>
                                          <p:spTgt spid="22"/>
                                        </p:tgtEl>
                                        <p:attrNameLst>
                                          <p:attrName>ppt_h</p:attrName>
                                        </p:attrNameLst>
                                      </p:cBhvr>
                                      <p:tavLst>
                                        <p:tav tm="0">
                                          <p:val>
                                            <p:strVal val="#ppt_h"/>
                                          </p:val>
                                        </p:tav>
                                        <p:tav tm="100000">
                                          <p:val>
                                            <p:strVal val="#ppt_h"/>
                                          </p:val>
                                        </p:tav>
                                      </p:tavLst>
                                    </p:anim>
                                    <p:animEffect transition="in" filter="fade">
                                      <p:cBhvr>
                                        <p:cTn id="14" dur="500"/>
                                        <p:tgtEl>
                                          <p:spTgt spid="22"/>
                                        </p:tgtEl>
                                      </p:cBhvr>
                                    </p:animEffect>
                                  </p:childTnLst>
                                </p:cTn>
                              </p:par>
                              <p:par>
                                <p:cTn id="15" presetID="55" presetClass="entr" presetSubtype="0" fill="hold" nodeType="withEffect">
                                  <p:stCondLst>
                                    <p:cond delay="0"/>
                                  </p:stCondLst>
                                  <p:childTnLst>
                                    <p:set>
                                      <p:cBhvr>
                                        <p:cTn id="16" dur="500"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strVal val="#ppt_w*0.70"/>
                                          </p:val>
                                        </p:tav>
                                        <p:tav tm="100000">
                                          <p:val>
                                            <p:strVal val="#ppt_w"/>
                                          </p:val>
                                        </p:tav>
                                      </p:tavLst>
                                    </p:anim>
                                    <p:anim calcmode="lin" valueType="num">
                                      <p:cBhvr>
                                        <p:cTn id="18" dur="500" fill="hold"/>
                                        <p:tgtEl>
                                          <p:spTgt spid="32"/>
                                        </p:tgtEl>
                                        <p:attrNameLst>
                                          <p:attrName>ppt_h</p:attrName>
                                        </p:attrNameLst>
                                      </p:cBhvr>
                                      <p:tavLst>
                                        <p:tav tm="0">
                                          <p:val>
                                            <p:strVal val="#ppt_h"/>
                                          </p:val>
                                        </p:tav>
                                        <p:tav tm="100000">
                                          <p:val>
                                            <p:strVal val="#ppt_h"/>
                                          </p:val>
                                        </p:tav>
                                      </p:tavLst>
                                    </p:anim>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112"/>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8" name="组合 37"/>
          <p:cNvGrpSpPr/>
          <p:nvPr/>
        </p:nvGrpSpPr>
        <p:grpSpPr>
          <a:xfrm>
            <a:off x="3382010" y="378460"/>
            <a:ext cx="2360930" cy="400050"/>
            <a:chOff x="5264" y="531"/>
            <a:chExt cx="3718" cy="630"/>
          </a:xfrm>
        </p:grpSpPr>
        <p:sp>
          <p:nvSpPr>
            <p:cNvPr id="39" name="文本框 38"/>
            <p:cNvSpPr txBox="1"/>
            <p:nvPr/>
          </p:nvSpPr>
          <p:spPr>
            <a:xfrm>
              <a:off x="6590" y="531"/>
              <a:ext cx="1099"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建议</a:t>
              </a:r>
            </a:p>
          </p:txBody>
        </p:sp>
        <p:grpSp>
          <p:nvGrpSpPr>
            <p:cNvPr id="40" name="组合 39"/>
            <p:cNvGrpSpPr/>
            <p:nvPr/>
          </p:nvGrpSpPr>
          <p:grpSpPr>
            <a:xfrm>
              <a:off x="5264" y="677"/>
              <a:ext cx="3718" cy="309"/>
              <a:chOff x="5264" y="677"/>
              <a:chExt cx="3718" cy="309"/>
            </a:xfrm>
          </p:grpSpPr>
          <p:sp>
            <p:nvSpPr>
              <p:cNvPr id="41" name="等腰三角形 40"/>
              <p:cNvSpPr/>
              <p:nvPr/>
            </p:nvSpPr>
            <p:spPr>
              <a:xfrm rot="16200000">
                <a:off x="524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2" name="等腰三角形 41"/>
              <p:cNvSpPr/>
              <p:nvPr/>
            </p:nvSpPr>
            <p:spPr>
              <a:xfrm rot="5400000" flipH="1">
                <a:off x="8717" y="694"/>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grpSp>
        <p:nvGrpSpPr>
          <p:cNvPr id="32" name="组合 31"/>
          <p:cNvGrpSpPr/>
          <p:nvPr/>
        </p:nvGrpSpPr>
        <p:grpSpPr>
          <a:xfrm>
            <a:off x="7273290" y="428232"/>
            <a:ext cx="1359535" cy="1347470"/>
            <a:chOff x="10168" y="2289"/>
            <a:chExt cx="2141" cy="2122"/>
          </a:xfrm>
        </p:grpSpPr>
        <p:sp>
          <p:nvSpPr>
            <p:cNvPr id="7" name="等腰三角形 6"/>
            <p:cNvSpPr/>
            <p:nvPr/>
          </p:nvSpPr>
          <p:spPr>
            <a:xfrm rot="18660000">
              <a:off x="10168" y="2289"/>
              <a:ext cx="2123" cy="2123"/>
            </a:xfrm>
            <a:prstGeom prst="triangle">
              <a:avLst>
                <a:gd name="adj" fmla="val 71070"/>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8" name="椭圆 7"/>
            <p:cNvSpPr/>
            <p:nvPr/>
          </p:nvSpPr>
          <p:spPr>
            <a:xfrm>
              <a:off x="12025" y="3198"/>
              <a:ext cx="284" cy="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sp>
        <p:nvSpPr>
          <p:cNvPr id="16" name="文本框 22"/>
          <p:cNvSpPr txBox="1"/>
          <p:nvPr/>
        </p:nvSpPr>
        <p:spPr>
          <a:xfrm flipH="1">
            <a:off x="2360910" y="778510"/>
            <a:ext cx="4996778" cy="1895071"/>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lumMod val="65000"/>
                    <a:lumOff val="35000"/>
                  </a:prstClr>
                </a:solidFill>
                <a:latin typeface="Arial"/>
                <a:ea typeface="微软雅黑"/>
                <a:cs typeface="+mn-ea"/>
                <a:sym typeface="+mn-lt"/>
              </a:rPr>
              <a:t>       </a:t>
            </a:r>
            <a:r>
              <a:rPr kumimoji="0" lang="zh-CN" altLang="en-US" sz="16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三是优化教育资源配置。加强基础设施建设，在贫困地区和农村，政府应加大对学校基础设施的投入，提高教学环境质量。同时不断优化师资，提升教师培训和激励政策，确保每个学生都能享受到优质的教育资源和个性化的教学。</a:t>
            </a:r>
            <a:endParaRPr kumimoji="0" lang="en-US" altLang="zh-CN" sz="16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24" name="组合 23"/>
          <p:cNvGrpSpPr/>
          <p:nvPr/>
        </p:nvGrpSpPr>
        <p:grpSpPr>
          <a:xfrm>
            <a:off x="706755" y="961389"/>
            <a:ext cx="1610360" cy="1610360"/>
            <a:chOff x="6267" y="2347"/>
            <a:chExt cx="2536" cy="2536"/>
          </a:xfrm>
        </p:grpSpPr>
        <p:sp>
          <p:nvSpPr>
            <p:cNvPr id="5" name="平行四边形 4"/>
            <p:cNvSpPr/>
            <p:nvPr/>
          </p:nvSpPr>
          <p:spPr>
            <a:xfrm flipH="1">
              <a:off x="6267" y="2347"/>
              <a:ext cx="2537" cy="2537"/>
            </a:xfrm>
            <a:prstGeom prst="parallelogram">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20" name="文本框 20"/>
            <p:cNvSpPr txBox="1"/>
            <p:nvPr/>
          </p:nvSpPr>
          <p:spPr>
            <a:xfrm flipH="1">
              <a:off x="6428" y="2499"/>
              <a:ext cx="1542" cy="1016"/>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ea"/>
                  <a:sym typeface="+mn-lt"/>
                </a:rPr>
                <a:t>STEP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Arial"/>
                  <a:ea typeface="微软雅黑"/>
                  <a:cs typeface="+mn-ea"/>
                  <a:sym typeface="+mn-lt"/>
                </a:rPr>
                <a:t>03</a:t>
              </a:r>
            </a:p>
          </p:txBody>
        </p:sp>
        <p:sp>
          <p:nvSpPr>
            <p:cNvPr id="125" name="信号"/>
            <p:cNvSpPr/>
            <p:nvPr/>
          </p:nvSpPr>
          <p:spPr>
            <a:xfrm>
              <a:off x="7199" y="3753"/>
              <a:ext cx="905" cy="731"/>
            </a:xfrm>
            <a:custGeom>
              <a:avLst/>
              <a:gdLst>
                <a:gd name="T0" fmla="*/ 8170 w 8170"/>
                <a:gd name="T1" fmla="*/ 6404 h 6604"/>
                <a:gd name="T2" fmla="*/ 7970 w 8170"/>
                <a:gd name="T3" fmla="*/ 6604 h 6604"/>
                <a:gd name="T4" fmla="*/ 538 w 8170"/>
                <a:gd name="T5" fmla="*/ 6604 h 6604"/>
                <a:gd name="T6" fmla="*/ 338 w 8170"/>
                <a:gd name="T7" fmla="*/ 6404 h 6604"/>
                <a:gd name="T8" fmla="*/ 538 w 8170"/>
                <a:gd name="T9" fmla="*/ 6203 h 6604"/>
                <a:gd name="T10" fmla="*/ 7970 w 8170"/>
                <a:gd name="T11" fmla="*/ 6203 h 6604"/>
                <a:gd name="T12" fmla="*/ 8170 w 8170"/>
                <a:gd name="T13" fmla="*/ 6404 h 6604"/>
                <a:gd name="T14" fmla="*/ 2362 w 8170"/>
                <a:gd name="T15" fmla="*/ 865 h 6604"/>
                <a:gd name="T16" fmla="*/ 3107 w 8170"/>
                <a:gd name="T17" fmla="*/ 1374 h 6604"/>
                <a:gd name="T18" fmla="*/ 4946 w 8170"/>
                <a:gd name="T19" fmla="*/ 644 h 6604"/>
                <a:gd name="T20" fmla="*/ 3041 w 8170"/>
                <a:gd name="T21" fmla="*/ 293 h 6604"/>
                <a:gd name="T22" fmla="*/ 2931 w 8170"/>
                <a:gd name="T23" fmla="*/ 304 h 6604"/>
                <a:gd name="T24" fmla="*/ 2401 w 8170"/>
                <a:gd name="T25" fmla="*/ 514 h 6604"/>
                <a:gd name="T26" fmla="*/ 2276 w 8170"/>
                <a:gd name="T27" fmla="*/ 678 h 6604"/>
                <a:gd name="T28" fmla="*/ 2362 w 8170"/>
                <a:gd name="T29" fmla="*/ 865 h 6604"/>
                <a:gd name="T30" fmla="*/ 7722 w 8170"/>
                <a:gd name="T31" fmla="*/ 312 h 6604"/>
                <a:gd name="T32" fmla="*/ 7219 w 8170"/>
                <a:gd name="T33" fmla="*/ 0 h 6604"/>
                <a:gd name="T34" fmla="*/ 7008 w 8170"/>
                <a:gd name="T35" fmla="*/ 41 h 6604"/>
                <a:gd name="T36" fmla="*/ 5317 w 8170"/>
                <a:gd name="T37" fmla="*/ 712 h 6604"/>
                <a:gd name="T38" fmla="*/ 5317 w 8170"/>
                <a:gd name="T39" fmla="*/ 712 h 6604"/>
                <a:gd name="T40" fmla="*/ 3307 w 8170"/>
                <a:gd name="T41" fmla="*/ 1510 h 6604"/>
                <a:gd name="T42" fmla="*/ 3307 w 8170"/>
                <a:gd name="T43" fmla="*/ 1510 h 6604"/>
                <a:gd name="T44" fmla="*/ 1247 w 8170"/>
                <a:gd name="T45" fmla="*/ 2328 h 6604"/>
                <a:gd name="T46" fmla="*/ 761 w 8170"/>
                <a:gd name="T47" fmla="*/ 2074 h 6604"/>
                <a:gd name="T48" fmla="*/ 136 w 8170"/>
                <a:gd name="T49" fmla="*/ 2042 h 6604"/>
                <a:gd name="T50" fmla="*/ 16 w 8170"/>
                <a:gd name="T51" fmla="*/ 2180 h 6604"/>
                <a:gd name="T52" fmla="*/ 57 w 8170"/>
                <a:gd name="T53" fmla="*/ 2358 h 6604"/>
                <a:gd name="T54" fmla="*/ 788 w 8170"/>
                <a:gd name="T55" fmla="*/ 3223 h 6604"/>
                <a:gd name="T56" fmla="*/ 633 w 8170"/>
                <a:gd name="T57" fmla="*/ 3800 h 6604"/>
                <a:gd name="T58" fmla="*/ 693 w 8170"/>
                <a:gd name="T59" fmla="*/ 4002 h 6604"/>
                <a:gd name="T60" fmla="*/ 900 w 8170"/>
                <a:gd name="T61" fmla="*/ 4038 h 6604"/>
                <a:gd name="T62" fmla="*/ 1158 w 8170"/>
                <a:gd name="T63" fmla="*/ 3936 h 6604"/>
                <a:gd name="T64" fmla="*/ 1241 w 8170"/>
                <a:gd name="T65" fmla="*/ 3875 h 6604"/>
                <a:gd name="T66" fmla="*/ 1660 w 8170"/>
                <a:gd name="T67" fmla="*/ 3352 h 6604"/>
                <a:gd name="T68" fmla="*/ 3695 w 8170"/>
                <a:gd name="T69" fmla="*/ 2545 h 6604"/>
                <a:gd name="T70" fmla="*/ 3779 w 8170"/>
                <a:gd name="T71" fmla="*/ 4550 h 6604"/>
                <a:gd name="T72" fmla="*/ 3870 w 8170"/>
                <a:gd name="T73" fmla="*/ 4710 h 6604"/>
                <a:gd name="T74" fmla="*/ 3979 w 8170"/>
                <a:gd name="T75" fmla="*/ 4742 h 6604"/>
                <a:gd name="T76" fmla="*/ 4053 w 8170"/>
                <a:gd name="T77" fmla="*/ 4728 h 6604"/>
                <a:gd name="T78" fmla="*/ 4626 w 8170"/>
                <a:gd name="T79" fmla="*/ 4500 h 6604"/>
                <a:gd name="T80" fmla="*/ 4738 w 8170"/>
                <a:gd name="T81" fmla="*/ 4388 h 6604"/>
                <a:gd name="T82" fmla="*/ 5797 w 8170"/>
                <a:gd name="T83" fmla="*/ 1710 h 6604"/>
                <a:gd name="T84" fmla="*/ 7427 w 8170"/>
                <a:gd name="T85" fmla="*/ 1063 h 6604"/>
                <a:gd name="T86" fmla="*/ 7737 w 8170"/>
                <a:gd name="T87" fmla="*/ 752 h 6604"/>
                <a:gd name="T88" fmla="*/ 7722 w 8170"/>
                <a:gd name="T89" fmla="*/ 312 h 6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70" h="6604">
                  <a:moveTo>
                    <a:pt x="8170" y="6404"/>
                  </a:moveTo>
                  <a:cubicBezTo>
                    <a:pt x="8170" y="6514"/>
                    <a:pt x="8080" y="6604"/>
                    <a:pt x="7970" y="6604"/>
                  </a:cubicBezTo>
                  <a:lnTo>
                    <a:pt x="538" y="6604"/>
                  </a:lnTo>
                  <a:cubicBezTo>
                    <a:pt x="427" y="6604"/>
                    <a:pt x="338" y="6514"/>
                    <a:pt x="338" y="6404"/>
                  </a:cubicBezTo>
                  <a:cubicBezTo>
                    <a:pt x="338" y="6293"/>
                    <a:pt x="427" y="6203"/>
                    <a:pt x="538" y="6203"/>
                  </a:cubicBezTo>
                  <a:lnTo>
                    <a:pt x="7970" y="6203"/>
                  </a:lnTo>
                  <a:cubicBezTo>
                    <a:pt x="8080" y="6203"/>
                    <a:pt x="8170" y="6293"/>
                    <a:pt x="8170" y="6404"/>
                  </a:cubicBezTo>
                  <a:close/>
                  <a:moveTo>
                    <a:pt x="2362" y="865"/>
                  </a:moveTo>
                  <a:lnTo>
                    <a:pt x="3107" y="1374"/>
                  </a:lnTo>
                  <a:lnTo>
                    <a:pt x="4946" y="644"/>
                  </a:lnTo>
                  <a:lnTo>
                    <a:pt x="3041" y="293"/>
                  </a:lnTo>
                  <a:cubicBezTo>
                    <a:pt x="3004" y="286"/>
                    <a:pt x="2966" y="290"/>
                    <a:pt x="2931" y="304"/>
                  </a:cubicBezTo>
                  <a:lnTo>
                    <a:pt x="2401" y="514"/>
                  </a:lnTo>
                  <a:cubicBezTo>
                    <a:pt x="2332" y="541"/>
                    <a:pt x="2284" y="604"/>
                    <a:pt x="2276" y="678"/>
                  </a:cubicBezTo>
                  <a:cubicBezTo>
                    <a:pt x="2268" y="752"/>
                    <a:pt x="2301" y="824"/>
                    <a:pt x="2362" y="865"/>
                  </a:cubicBezTo>
                  <a:close/>
                  <a:moveTo>
                    <a:pt x="7722" y="312"/>
                  </a:moveTo>
                  <a:cubicBezTo>
                    <a:pt x="7632" y="123"/>
                    <a:pt x="7435" y="0"/>
                    <a:pt x="7219" y="0"/>
                  </a:cubicBezTo>
                  <a:cubicBezTo>
                    <a:pt x="7147" y="0"/>
                    <a:pt x="7076" y="14"/>
                    <a:pt x="7008" y="41"/>
                  </a:cubicBezTo>
                  <a:lnTo>
                    <a:pt x="5317" y="712"/>
                  </a:lnTo>
                  <a:lnTo>
                    <a:pt x="5317" y="712"/>
                  </a:lnTo>
                  <a:lnTo>
                    <a:pt x="3307" y="1510"/>
                  </a:lnTo>
                  <a:lnTo>
                    <a:pt x="3307" y="1510"/>
                  </a:lnTo>
                  <a:lnTo>
                    <a:pt x="1247" y="2328"/>
                  </a:lnTo>
                  <a:lnTo>
                    <a:pt x="761" y="2074"/>
                  </a:lnTo>
                  <a:cubicBezTo>
                    <a:pt x="570" y="1975"/>
                    <a:pt x="337" y="1963"/>
                    <a:pt x="136" y="2042"/>
                  </a:cubicBezTo>
                  <a:cubicBezTo>
                    <a:pt x="76" y="2066"/>
                    <a:pt x="32" y="2117"/>
                    <a:pt x="16" y="2180"/>
                  </a:cubicBezTo>
                  <a:cubicBezTo>
                    <a:pt x="0" y="2242"/>
                    <a:pt x="16" y="2308"/>
                    <a:pt x="57" y="2358"/>
                  </a:cubicBezTo>
                  <a:lnTo>
                    <a:pt x="788" y="3223"/>
                  </a:lnTo>
                  <a:lnTo>
                    <a:pt x="633" y="3800"/>
                  </a:lnTo>
                  <a:cubicBezTo>
                    <a:pt x="613" y="3873"/>
                    <a:pt x="637" y="3951"/>
                    <a:pt x="693" y="4002"/>
                  </a:cubicBezTo>
                  <a:cubicBezTo>
                    <a:pt x="750" y="4052"/>
                    <a:pt x="830" y="4066"/>
                    <a:pt x="900" y="4038"/>
                  </a:cubicBezTo>
                  <a:lnTo>
                    <a:pt x="1158" y="3936"/>
                  </a:lnTo>
                  <a:cubicBezTo>
                    <a:pt x="1191" y="3923"/>
                    <a:pt x="1219" y="3902"/>
                    <a:pt x="1241" y="3875"/>
                  </a:cubicBezTo>
                  <a:lnTo>
                    <a:pt x="1660" y="3352"/>
                  </a:lnTo>
                  <a:lnTo>
                    <a:pt x="3695" y="2545"/>
                  </a:lnTo>
                  <a:lnTo>
                    <a:pt x="3779" y="4550"/>
                  </a:lnTo>
                  <a:cubicBezTo>
                    <a:pt x="3782" y="4615"/>
                    <a:pt x="3815" y="4674"/>
                    <a:pt x="3870" y="4710"/>
                  </a:cubicBezTo>
                  <a:cubicBezTo>
                    <a:pt x="3903" y="4731"/>
                    <a:pt x="3941" y="4742"/>
                    <a:pt x="3979" y="4742"/>
                  </a:cubicBezTo>
                  <a:cubicBezTo>
                    <a:pt x="4004" y="4742"/>
                    <a:pt x="4029" y="4737"/>
                    <a:pt x="4053" y="4728"/>
                  </a:cubicBezTo>
                  <a:lnTo>
                    <a:pt x="4626" y="4500"/>
                  </a:lnTo>
                  <a:cubicBezTo>
                    <a:pt x="4677" y="4480"/>
                    <a:pt x="4718" y="4439"/>
                    <a:pt x="4738" y="4388"/>
                  </a:cubicBezTo>
                  <a:lnTo>
                    <a:pt x="5797" y="1710"/>
                  </a:lnTo>
                  <a:lnTo>
                    <a:pt x="7427" y="1063"/>
                  </a:lnTo>
                  <a:cubicBezTo>
                    <a:pt x="7568" y="1007"/>
                    <a:pt x="7681" y="893"/>
                    <a:pt x="7737" y="752"/>
                  </a:cubicBezTo>
                  <a:cubicBezTo>
                    <a:pt x="7793" y="610"/>
                    <a:pt x="7787" y="450"/>
                    <a:pt x="7722" y="3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FFFF"/>
                </a:solidFill>
                <a:effectLst/>
                <a:uLnTx/>
                <a:uFillTx/>
                <a:latin typeface="Arial"/>
                <a:ea typeface="微软雅黑"/>
                <a:cs typeface="+mn-ea"/>
                <a:sym typeface="+mn-lt"/>
              </a:endParaRPr>
            </a:p>
          </p:txBody>
        </p:sp>
      </p:grpSp>
      <p:pic>
        <p:nvPicPr>
          <p:cNvPr id="4" name="图片 3">
            <a:extLst>
              <a:ext uri="{FF2B5EF4-FFF2-40B4-BE49-F238E27FC236}">
                <a16:creationId xmlns:a16="http://schemas.microsoft.com/office/drawing/2014/main" id="{9D102DAA-071F-29B7-D234-6F0C94E3E31F}"/>
              </a:ext>
            </a:extLst>
          </p:cNvPr>
          <p:cNvPicPr>
            <a:picLocks noChangeAspect="1"/>
          </p:cNvPicPr>
          <p:nvPr/>
        </p:nvPicPr>
        <p:blipFill>
          <a:blip r:embed="rId2"/>
          <a:stretch>
            <a:fillRect/>
          </a:stretch>
        </p:blipFill>
        <p:spPr>
          <a:xfrm>
            <a:off x="1293333" y="2720623"/>
            <a:ext cx="2853024" cy="18972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图片 20">
            <a:extLst>
              <a:ext uri="{FF2B5EF4-FFF2-40B4-BE49-F238E27FC236}">
                <a16:creationId xmlns:a16="http://schemas.microsoft.com/office/drawing/2014/main" id="{55F7E63D-5581-81B2-4993-2F6BFD57D461}"/>
              </a:ext>
            </a:extLst>
          </p:cNvPr>
          <p:cNvPicPr>
            <a:picLocks noChangeAspect="1"/>
          </p:cNvPicPr>
          <p:nvPr/>
        </p:nvPicPr>
        <p:blipFill>
          <a:blip r:embed="rId3"/>
          <a:stretch>
            <a:fillRect/>
          </a:stretch>
        </p:blipFill>
        <p:spPr>
          <a:xfrm>
            <a:off x="4625824" y="2717529"/>
            <a:ext cx="3042986" cy="1901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9069153"/>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par>
                                <p:cTn id="10" presetID="55" presetClass="entr" presetSubtype="0" fill="hold" nodeType="withEffect">
                                  <p:stCondLst>
                                    <p:cond delay="0"/>
                                  </p:stCondLst>
                                  <p:childTnLst>
                                    <p:set>
                                      <p:cBhvr>
                                        <p:cTn id="11" dur="500"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strVal val="#ppt_w*0.70"/>
                                          </p:val>
                                        </p:tav>
                                        <p:tav tm="100000">
                                          <p:val>
                                            <p:strVal val="#ppt_w"/>
                                          </p:val>
                                        </p:tav>
                                      </p:tavLst>
                                    </p:anim>
                                    <p:anim calcmode="lin" valueType="num">
                                      <p:cBhvr>
                                        <p:cTn id="13" dur="500" fill="hold"/>
                                        <p:tgtEl>
                                          <p:spTgt spid="24"/>
                                        </p:tgtEl>
                                        <p:attrNameLst>
                                          <p:attrName>ppt_h</p:attrName>
                                        </p:attrNameLst>
                                      </p:cBhvr>
                                      <p:tavLst>
                                        <p:tav tm="0">
                                          <p:val>
                                            <p:strVal val="#ppt_h"/>
                                          </p:val>
                                        </p:tav>
                                        <p:tav tm="100000">
                                          <p:val>
                                            <p:strVal val="#ppt_h"/>
                                          </p:val>
                                        </p:tav>
                                      </p:tavLst>
                                    </p:anim>
                                    <p:animEffect transition="in" filter="fade">
                                      <p:cBhvr>
                                        <p:cTn id="14" dur="500"/>
                                        <p:tgtEl>
                                          <p:spTgt spid="24"/>
                                        </p:tgtEl>
                                      </p:cBhvr>
                                    </p:animEffect>
                                  </p:childTnLst>
                                </p:cTn>
                              </p:par>
                              <p:par>
                                <p:cTn id="15" presetID="55" presetClass="entr" presetSubtype="0" fill="hold" nodeType="withEffect">
                                  <p:stCondLst>
                                    <p:cond delay="0"/>
                                  </p:stCondLst>
                                  <p:childTnLst>
                                    <p:set>
                                      <p:cBhvr>
                                        <p:cTn id="16" dur="500"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strVal val="#ppt_w*0.70"/>
                                          </p:val>
                                        </p:tav>
                                        <p:tav tm="100000">
                                          <p:val>
                                            <p:strVal val="#ppt_w"/>
                                          </p:val>
                                        </p:tav>
                                      </p:tavLst>
                                    </p:anim>
                                    <p:anim calcmode="lin" valueType="num">
                                      <p:cBhvr>
                                        <p:cTn id="18" dur="500" fill="hold"/>
                                        <p:tgtEl>
                                          <p:spTgt spid="32"/>
                                        </p:tgtEl>
                                        <p:attrNameLst>
                                          <p:attrName>ppt_h</p:attrName>
                                        </p:attrNameLst>
                                      </p:cBhvr>
                                      <p:tavLst>
                                        <p:tav tm="0">
                                          <p:val>
                                            <p:strVal val="#ppt_h"/>
                                          </p:val>
                                        </p:tav>
                                        <p:tav tm="100000">
                                          <p:val>
                                            <p:strVal val="#ppt_h"/>
                                          </p:val>
                                        </p:tav>
                                      </p:tavLst>
                                    </p:anim>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112"/>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hlinkClick r:id="rId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8" name="组合 37"/>
          <p:cNvGrpSpPr/>
          <p:nvPr/>
        </p:nvGrpSpPr>
        <p:grpSpPr>
          <a:xfrm>
            <a:off x="3382010" y="378460"/>
            <a:ext cx="2360930" cy="400050"/>
            <a:chOff x="5264" y="531"/>
            <a:chExt cx="3718" cy="630"/>
          </a:xfrm>
        </p:grpSpPr>
        <p:sp>
          <p:nvSpPr>
            <p:cNvPr id="39" name="文本框 38"/>
            <p:cNvSpPr txBox="1"/>
            <p:nvPr/>
          </p:nvSpPr>
          <p:spPr>
            <a:xfrm>
              <a:off x="6590" y="531"/>
              <a:ext cx="1099" cy="630"/>
            </a:xfrm>
            <a:prstGeom prst="rect">
              <a:avLst/>
            </a:prstGeom>
            <a:noFill/>
          </p:spPr>
          <p:txBody>
            <a:bodyPr wrap="none" rtlCol="0">
              <a:spAutoFit/>
            </a:bodyPr>
            <a:lstStyle>
              <a:defPPr>
                <a:defRPr lang="zh-CN"/>
              </a:defPPr>
              <a:lvl1pPr algn="ctr">
                <a:defRPr sz="2000" b="1">
                  <a:solidFill>
                    <a:schemeClr val="tx1">
                      <a:lumMod val="65000"/>
                      <a:lumOff val="35000"/>
                    </a:schemeClr>
                  </a:solidFill>
                  <a:latin typeface="Arial"/>
                  <a:ea typeface="微软雅黑"/>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建议</a:t>
              </a:r>
            </a:p>
          </p:txBody>
        </p:sp>
        <p:grpSp>
          <p:nvGrpSpPr>
            <p:cNvPr id="40" name="组合 39"/>
            <p:cNvGrpSpPr/>
            <p:nvPr/>
          </p:nvGrpSpPr>
          <p:grpSpPr>
            <a:xfrm>
              <a:off x="5264" y="677"/>
              <a:ext cx="3718" cy="309"/>
              <a:chOff x="5264" y="677"/>
              <a:chExt cx="3718" cy="309"/>
            </a:xfrm>
          </p:grpSpPr>
          <p:sp>
            <p:nvSpPr>
              <p:cNvPr id="41" name="等腰三角形 40"/>
              <p:cNvSpPr/>
              <p:nvPr/>
            </p:nvSpPr>
            <p:spPr>
              <a:xfrm rot="16200000">
                <a:off x="524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2" name="等腰三角形 41"/>
              <p:cNvSpPr/>
              <p:nvPr/>
            </p:nvSpPr>
            <p:spPr>
              <a:xfrm rot="5400000" flipH="1">
                <a:off x="8717" y="694"/>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grpSp>
        <p:nvGrpSpPr>
          <p:cNvPr id="32" name="组合 31"/>
          <p:cNvGrpSpPr/>
          <p:nvPr/>
        </p:nvGrpSpPr>
        <p:grpSpPr>
          <a:xfrm>
            <a:off x="7273290" y="428232"/>
            <a:ext cx="1359535" cy="1347470"/>
            <a:chOff x="10168" y="2289"/>
            <a:chExt cx="2141" cy="2122"/>
          </a:xfrm>
        </p:grpSpPr>
        <p:sp>
          <p:nvSpPr>
            <p:cNvPr id="7" name="等腰三角形 6"/>
            <p:cNvSpPr/>
            <p:nvPr/>
          </p:nvSpPr>
          <p:spPr>
            <a:xfrm rot="18660000">
              <a:off x="10168" y="2289"/>
              <a:ext cx="2123" cy="2123"/>
            </a:xfrm>
            <a:prstGeom prst="triangle">
              <a:avLst>
                <a:gd name="adj" fmla="val 71070"/>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8" name="椭圆 7"/>
            <p:cNvSpPr/>
            <p:nvPr/>
          </p:nvSpPr>
          <p:spPr>
            <a:xfrm>
              <a:off x="12025" y="3198"/>
              <a:ext cx="284" cy="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sp>
        <p:nvSpPr>
          <p:cNvPr id="16" name="文本框 22"/>
          <p:cNvSpPr txBox="1"/>
          <p:nvPr/>
        </p:nvSpPr>
        <p:spPr>
          <a:xfrm flipH="1">
            <a:off x="2377471" y="890588"/>
            <a:ext cx="4928707" cy="1669688"/>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        四是加强青少年法治教育。法治教育形式多样化，举办生动有趣的法治教育活动，如模拟法庭、法治知识竞赛等。将法治教育内容纳入学校课程，从小培养学生的法律意识。同时建立违法预防机制，定期开展安全教育，建立警示教育案例库，增强青少年自我保护意识。 </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25" name="组合 24"/>
          <p:cNvGrpSpPr/>
          <p:nvPr/>
        </p:nvGrpSpPr>
        <p:grpSpPr>
          <a:xfrm>
            <a:off x="648366" y="961389"/>
            <a:ext cx="1610360" cy="1610360"/>
            <a:chOff x="8495" y="2347"/>
            <a:chExt cx="2536" cy="2536"/>
          </a:xfrm>
        </p:grpSpPr>
        <p:sp>
          <p:nvSpPr>
            <p:cNvPr id="6" name="平行四边形 5"/>
            <p:cNvSpPr/>
            <p:nvPr/>
          </p:nvSpPr>
          <p:spPr>
            <a:xfrm flipH="1">
              <a:off x="8495" y="2347"/>
              <a:ext cx="2537" cy="2537"/>
            </a:xfrm>
            <a:prstGeom prst="parallelogram">
              <a:avLst/>
            </a:prstGeom>
            <a:no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9" name="文本框 20"/>
            <p:cNvSpPr txBox="1"/>
            <p:nvPr/>
          </p:nvSpPr>
          <p:spPr>
            <a:xfrm flipH="1">
              <a:off x="8681" y="2499"/>
              <a:ext cx="1542" cy="1016"/>
            </a:xfrm>
            <a:prstGeom prst="rect">
              <a:avLst/>
            </a:prstGeom>
            <a:noFill/>
            <a:ln w="9525">
              <a:noFill/>
              <a:miter/>
            </a:ln>
            <a:effectLst>
              <a:outerShdw sx="999" sy="999" algn="ctr" rotWithShape="0">
                <a:srgbClr val="000000"/>
              </a:outerShdw>
            </a:effectLst>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5F76A3"/>
                  </a:solidFill>
                  <a:effectLst/>
                  <a:uLnTx/>
                  <a:uFillTx/>
                  <a:latin typeface="Arial"/>
                  <a:ea typeface="微软雅黑"/>
                  <a:cs typeface="+mn-ea"/>
                  <a:sym typeface="+mn-lt"/>
                </a:rPr>
                <a:t>STEP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5F76A3"/>
                  </a:solidFill>
                  <a:effectLst/>
                  <a:uLnTx/>
                  <a:uFillTx/>
                  <a:latin typeface="Arial"/>
                  <a:ea typeface="微软雅黑"/>
                  <a:cs typeface="+mn-ea"/>
                  <a:sym typeface="+mn-lt"/>
                </a:rPr>
                <a:t>04</a:t>
              </a:r>
            </a:p>
          </p:txBody>
        </p:sp>
        <p:sp>
          <p:nvSpPr>
            <p:cNvPr id="121" name="Freeform 10"/>
            <p:cNvSpPr>
              <a:spLocks noEditPoints="1"/>
            </p:cNvSpPr>
            <p:nvPr/>
          </p:nvSpPr>
          <p:spPr>
            <a:xfrm>
              <a:off x="9586" y="3748"/>
              <a:ext cx="812" cy="741"/>
            </a:xfrm>
            <a:custGeom>
              <a:avLst/>
              <a:gdLst/>
              <a:ahLst/>
              <a:cxnLst>
                <a:cxn ang="0">
                  <a:pos x="193413" y="0"/>
                </a:cxn>
                <a:cxn ang="0">
                  <a:pos x="204093" y="11866"/>
                </a:cxn>
                <a:cxn ang="0">
                  <a:pos x="185107" y="65262"/>
                </a:cxn>
                <a:cxn ang="0">
                  <a:pos x="43904" y="20172"/>
                </a:cxn>
                <a:cxn ang="0">
                  <a:pos x="53396" y="28478"/>
                </a:cxn>
                <a:cxn ang="0">
                  <a:pos x="70009" y="42717"/>
                </a:cxn>
                <a:cxn ang="0">
                  <a:pos x="43904" y="53396"/>
                </a:cxn>
                <a:cxn ang="0">
                  <a:pos x="53396" y="61702"/>
                </a:cxn>
                <a:cxn ang="0">
                  <a:pos x="70009" y="75941"/>
                </a:cxn>
                <a:cxn ang="0">
                  <a:pos x="43904" y="87807"/>
                </a:cxn>
                <a:cxn ang="0">
                  <a:pos x="53396" y="92554"/>
                </a:cxn>
                <a:cxn ang="0">
                  <a:pos x="70009" y="106793"/>
                </a:cxn>
                <a:cxn ang="0">
                  <a:pos x="43904" y="118658"/>
                </a:cxn>
                <a:cxn ang="0">
                  <a:pos x="53396" y="123405"/>
                </a:cxn>
                <a:cxn ang="0">
                  <a:pos x="70009" y="137644"/>
                </a:cxn>
                <a:cxn ang="0">
                  <a:pos x="43904" y="151883"/>
                </a:cxn>
                <a:cxn ang="0">
                  <a:pos x="53396" y="160189"/>
                </a:cxn>
                <a:cxn ang="0">
                  <a:pos x="70009" y="174428"/>
                </a:cxn>
                <a:cxn ang="0">
                  <a:pos x="43904" y="185107"/>
                </a:cxn>
                <a:cxn ang="0">
                  <a:pos x="43904" y="207652"/>
                </a:cxn>
                <a:cxn ang="0">
                  <a:pos x="185107" y="162562"/>
                </a:cxn>
                <a:cxn ang="0">
                  <a:pos x="204093" y="215958"/>
                </a:cxn>
                <a:cxn ang="0">
                  <a:pos x="193413" y="227824"/>
                </a:cxn>
                <a:cxn ang="0">
                  <a:pos x="24918" y="227824"/>
                </a:cxn>
                <a:cxn ang="0">
                  <a:pos x="24918" y="201719"/>
                </a:cxn>
                <a:cxn ang="0">
                  <a:pos x="0" y="182734"/>
                </a:cxn>
                <a:cxn ang="0">
                  <a:pos x="24918" y="166122"/>
                </a:cxn>
                <a:cxn ang="0">
                  <a:pos x="0" y="149510"/>
                </a:cxn>
                <a:cxn ang="0">
                  <a:pos x="24918" y="135271"/>
                </a:cxn>
                <a:cxn ang="0">
                  <a:pos x="0" y="115099"/>
                </a:cxn>
                <a:cxn ang="0">
                  <a:pos x="24918" y="104419"/>
                </a:cxn>
                <a:cxn ang="0">
                  <a:pos x="0" y="84247"/>
                </a:cxn>
                <a:cxn ang="0">
                  <a:pos x="24918" y="70008"/>
                </a:cxn>
                <a:cxn ang="0">
                  <a:pos x="0" y="53396"/>
                </a:cxn>
                <a:cxn ang="0">
                  <a:pos x="24918" y="11866"/>
                </a:cxn>
                <a:cxn ang="0">
                  <a:pos x="35598" y="0"/>
                </a:cxn>
                <a:cxn ang="0">
                  <a:pos x="86621" y="109166"/>
                </a:cxn>
                <a:cxn ang="0">
                  <a:pos x="113912" y="121031"/>
                </a:cxn>
                <a:cxn ang="0">
                  <a:pos x="86621" y="109166"/>
                </a:cxn>
                <a:cxn ang="0">
                  <a:pos x="86621" y="84247"/>
                </a:cxn>
                <a:cxn ang="0">
                  <a:pos x="136457" y="96113"/>
                </a:cxn>
                <a:cxn ang="0">
                  <a:pos x="86621" y="84247"/>
                </a:cxn>
                <a:cxn ang="0">
                  <a:pos x="86621" y="61702"/>
                </a:cxn>
                <a:cxn ang="0">
                  <a:pos x="159002" y="73568"/>
                </a:cxn>
                <a:cxn ang="0">
                  <a:pos x="86621" y="61702"/>
                </a:cxn>
                <a:cxn ang="0">
                  <a:pos x="86621" y="39157"/>
                </a:cxn>
                <a:cxn ang="0">
                  <a:pos x="159002" y="48650"/>
                </a:cxn>
                <a:cxn ang="0">
                  <a:pos x="86621" y="39157"/>
                </a:cxn>
                <a:cxn ang="0">
                  <a:pos x="113912" y="180361"/>
                </a:cxn>
                <a:cxn ang="0">
                  <a:pos x="144763" y="180361"/>
                </a:cxn>
                <a:cxn ang="0">
                  <a:pos x="117472" y="149510"/>
                </a:cxn>
                <a:cxn ang="0">
                  <a:pos x="113912" y="180361"/>
                </a:cxn>
                <a:cxn ang="0">
                  <a:pos x="220705" y="51023"/>
                </a:cxn>
                <a:cxn ang="0">
                  <a:pos x="159002" y="166122"/>
                </a:cxn>
                <a:cxn ang="0">
                  <a:pos x="220705" y="51023"/>
                </a:cxn>
              </a:cxnLst>
              <a:rect l="0" t="0" r="0" b="0"/>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lnTo>
                    <a:pt x="30" y="0"/>
                  </a:lnTo>
                  <a:close/>
                  <a:moveTo>
                    <a:pt x="73" y="92"/>
                  </a:moveTo>
                  <a:lnTo>
                    <a:pt x="73" y="102"/>
                  </a:lnTo>
                  <a:lnTo>
                    <a:pt x="96" y="102"/>
                  </a:lnTo>
                  <a:lnTo>
                    <a:pt x="96" y="92"/>
                  </a:lnTo>
                  <a:lnTo>
                    <a:pt x="73" y="92"/>
                  </a:lnTo>
                  <a:lnTo>
                    <a:pt x="73" y="92"/>
                  </a:lnTo>
                  <a:close/>
                  <a:moveTo>
                    <a:pt x="73" y="71"/>
                  </a:moveTo>
                  <a:lnTo>
                    <a:pt x="73" y="81"/>
                  </a:lnTo>
                  <a:lnTo>
                    <a:pt x="115" y="81"/>
                  </a:lnTo>
                  <a:lnTo>
                    <a:pt x="115" y="71"/>
                  </a:lnTo>
                  <a:lnTo>
                    <a:pt x="73" y="71"/>
                  </a:lnTo>
                  <a:lnTo>
                    <a:pt x="73" y="71"/>
                  </a:lnTo>
                  <a:close/>
                  <a:moveTo>
                    <a:pt x="73" y="52"/>
                  </a:moveTo>
                  <a:lnTo>
                    <a:pt x="73" y="62"/>
                  </a:lnTo>
                  <a:lnTo>
                    <a:pt x="134" y="62"/>
                  </a:lnTo>
                  <a:lnTo>
                    <a:pt x="134" y="52"/>
                  </a:lnTo>
                  <a:lnTo>
                    <a:pt x="73" y="52"/>
                  </a:lnTo>
                  <a:lnTo>
                    <a:pt x="73" y="52"/>
                  </a:lnTo>
                  <a:close/>
                  <a:moveTo>
                    <a:pt x="73" y="33"/>
                  </a:moveTo>
                  <a:lnTo>
                    <a:pt x="73" y="41"/>
                  </a:lnTo>
                  <a:lnTo>
                    <a:pt x="134" y="41"/>
                  </a:lnTo>
                  <a:lnTo>
                    <a:pt x="134" y="33"/>
                  </a:lnTo>
                  <a:lnTo>
                    <a:pt x="73" y="33"/>
                  </a:lnTo>
                  <a:lnTo>
                    <a:pt x="73" y="33"/>
                  </a:lnTo>
                  <a:close/>
                  <a:moveTo>
                    <a:pt x="96" y="152"/>
                  </a:moveTo>
                  <a:lnTo>
                    <a:pt x="111" y="152"/>
                  </a:lnTo>
                  <a:lnTo>
                    <a:pt x="122" y="152"/>
                  </a:lnTo>
                  <a:lnTo>
                    <a:pt x="111" y="137"/>
                  </a:lnTo>
                  <a:lnTo>
                    <a:pt x="99" y="126"/>
                  </a:lnTo>
                  <a:lnTo>
                    <a:pt x="99" y="140"/>
                  </a:lnTo>
                  <a:lnTo>
                    <a:pt x="96" y="152"/>
                  </a:lnTo>
                  <a:lnTo>
                    <a:pt x="96" y="152"/>
                  </a:lnTo>
                  <a:close/>
                  <a:moveTo>
                    <a:pt x="186" y="43"/>
                  </a:moveTo>
                  <a:lnTo>
                    <a:pt x="111" y="116"/>
                  </a:lnTo>
                  <a:lnTo>
                    <a:pt x="134" y="140"/>
                  </a:lnTo>
                  <a:lnTo>
                    <a:pt x="210" y="67"/>
                  </a:lnTo>
                  <a:lnTo>
                    <a:pt x="186" y="43"/>
                  </a:lnTo>
                  <a:close/>
                </a:path>
              </a:pathLst>
            </a:custGeom>
            <a:solidFill>
              <a:srgbClr val="5F76A3"/>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a:ea typeface="微软雅黑"/>
                <a:cs typeface="+mn-ea"/>
                <a:sym typeface="+mn-lt"/>
              </a:endParaRPr>
            </a:p>
          </p:txBody>
        </p:sp>
      </p:grpSp>
      <p:pic>
        <p:nvPicPr>
          <p:cNvPr id="4" name="图片 3">
            <a:extLst>
              <a:ext uri="{FF2B5EF4-FFF2-40B4-BE49-F238E27FC236}">
                <a16:creationId xmlns:a16="http://schemas.microsoft.com/office/drawing/2014/main" id="{FABF55A4-EADF-C92E-8803-93B56B15CFC1}"/>
              </a:ext>
            </a:extLst>
          </p:cNvPr>
          <p:cNvPicPr>
            <a:picLocks noChangeAspect="1"/>
          </p:cNvPicPr>
          <p:nvPr/>
        </p:nvPicPr>
        <p:blipFill>
          <a:blip r:embed="rId3"/>
          <a:stretch>
            <a:fillRect/>
          </a:stretch>
        </p:blipFill>
        <p:spPr>
          <a:xfrm>
            <a:off x="466822" y="2831967"/>
            <a:ext cx="2440902" cy="1610995"/>
          </a:xfrm>
          <a:prstGeom prst="rect">
            <a:avLst/>
          </a:prstGeom>
        </p:spPr>
      </p:pic>
      <p:pic>
        <p:nvPicPr>
          <p:cNvPr id="21" name="图片 20">
            <a:extLst>
              <a:ext uri="{FF2B5EF4-FFF2-40B4-BE49-F238E27FC236}">
                <a16:creationId xmlns:a16="http://schemas.microsoft.com/office/drawing/2014/main" id="{30B80D87-1374-AFD0-4E9E-849C56BD9676}"/>
              </a:ext>
            </a:extLst>
          </p:cNvPr>
          <p:cNvPicPr>
            <a:picLocks noChangeAspect="1"/>
          </p:cNvPicPr>
          <p:nvPr/>
        </p:nvPicPr>
        <p:blipFill>
          <a:blip r:embed="rId4"/>
          <a:stretch>
            <a:fillRect/>
          </a:stretch>
        </p:blipFill>
        <p:spPr>
          <a:xfrm>
            <a:off x="3048236" y="2798030"/>
            <a:ext cx="2525206" cy="1678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id="{5FBA4369-CDB1-397B-BCB5-32D52BF12C62}"/>
              </a:ext>
            </a:extLst>
          </p:cNvPr>
          <p:cNvPicPr>
            <a:picLocks noChangeAspect="1"/>
          </p:cNvPicPr>
          <p:nvPr/>
        </p:nvPicPr>
        <p:blipFill>
          <a:blip r:embed="rId5"/>
          <a:stretch>
            <a:fillRect/>
          </a:stretch>
        </p:blipFill>
        <p:spPr>
          <a:xfrm>
            <a:off x="5701647" y="2803960"/>
            <a:ext cx="2502578" cy="1669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3769130"/>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par>
                                <p:cTn id="10" presetID="55" presetClass="entr" presetSubtype="0" fill="hold" nodeType="withEffect">
                                  <p:stCondLst>
                                    <p:cond delay="0"/>
                                  </p:stCondLst>
                                  <p:childTnLst>
                                    <p:set>
                                      <p:cBhvr>
                                        <p:cTn id="11" dur="500"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strVal val="#ppt_w*0.70"/>
                                          </p:val>
                                        </p:tav>
                                        <p:tav tm="100000">
                                          <p:val>
                                            <p:strVal val="#ppt_w"/>
                                          </p:val>
                                        </p:tav>
                                      </p:tavLst>
                                    </p:anim>
                                    <p:anim calcmode="lin" valueType="num">
                                      <p:cBhvr>
                                        <p:cTn id="13" dur="500" fill="hold"/>
                                        <p:tgtEl>
                                          <p:spTgt spid="25"/>
                                        </p:tgtEl>
                                        <p:attrNameLst>
                                          <p:attrName>ppt_h</p:attrName>
                                        </p:attrNameLst>
                                      </p:cBhvr>
                                      <p:tavLst>
                                        <p:tav tm="0">
                                          <p:val>
                                            <p:strVal val="#ppt_h"/>
                                          </p:val>
                                        </p:tav>
                                        <p:tav tm="100000">
                                          <p:val>
                                            <p:strVal val="#ppt_h"/>
                                          </p:val>
                                        </p:tav>
                                      </p:tavLst>
                                    </p:anim>
                                    <p:animEffect transition="in" filter="fade">
                                      <p:cBhvr>
                                        <p:cTn id="14" dur="500"/>
                                        <p:tgtEl>
                                          <p:spTgt spid="25"/>
                                        </p:tgtEl>
                                      </p:cBhvr>
                                    </p:animEffect>
                                  </p:childTnLst>
                                </p:cTn>
                              </p:par>
                              <p:par>
                                <p:cTn id="15" presetID="55" presetClass="entr" presetSubtype="0" fill="hold" nodeType="withEffect">
                                  <p:stCondLst>
                                    <p:cond delay="0"/>
                                  </p:stCondLst>
                                  <p:childTnLst>
                                    <p:set>
                                      <p:cBhvr>
                                        <p:cTn id="16" dur="500"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strVal val="#ppt_w*0.70"/>
                                          </p:val>
                                        </p:tav>
                                        <p:tav tm="100000">
                                          <p:val>
                                            <p:strVal val="#ppt_w"/>
                                          </p:val>
                                        </p:tav>
                                      </p:tavLst>
                                    </p:anim>
                                    <p:anim calcmode="lin" valueType="num">
                                      <p:cBhvr>
                                        <p:cTn id="18" dur="500" fill="hold"/>
                                        <p:tgtEl>
                                          <p:spTgt spid="32"/>
                                        </p:tgtEl>
                                        <p:attrNameLst>
                                          <p:attrName>ppt_h</p:attrName>
                                        </p:attrNameLst>
                                      </p:cBhvr>
                                      <p:tavLst>
                                        <p:tav tm="0">
                                          <p:val>
                                            <p:strVal val="#ppt_h"/>
                                          </p:val>
                                        </p:tav>
                                        <p:tav tm="100000">
                                          <p:val>
                                            <p:strVal val="#ppt_h"/>
                                          </p:val>
                                        </p:tav>
                                      </p:tavLst>
                                    </p:anim>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椭圆 40"/>
          <p:cNvSpPr/>
          <p:nvPr/>
        </p:nvSpPr>
        <p:spPr>
          <a:xfrm>
            <a:off x="6962140" y="4697730"/>
            <a:ext cx="227330" cy="227330"/>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6" name="椭圆 45"/>
          <p:cNvSpPr/>
          <p:nvPr/>
        </p:nvSpPr>
        <p:spPr>
          <a:xfrm>
            <a:off x="8573768" y="1658985"/>
            <a:ext cx="303844" cy="30384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4" name="矩形 23"/>
          <p:cNvSpPr/>
          <p:nvPr/>
        </p:nvSpPr>
        <p:spPr>
          <a:xfrm>
            <a:off x="640578" y="507421"/>
            <a:ext cx="7862844" cy="4129557"/>
          </a:xfrm>
          <a:prstGeom prst="rect">
            <a:avLst/>
          </a:prstGeom>
          <a:solidFill>
            <a:schemeClr val="bg1"/>
          </a:solidFill>
          <a:ln w="571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2675255" y="675640"/>
            <a:ext cx="3793490" cy="3793490"/>
          </a:xfrm>
          <a:prstGeom prst="ellipse">
            <a:avLst/>
          </a:prstGeom>
          <a:solidFill>
            <a:srgbClr val="5F76A3"/>
          </a:solidFill>
          <a:ln>
            <a:noFill/>
          </a:ln>
          <a:effectLst>
            <a:outerShdw blurRad="254000" dist="190500" dir="81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77" name="椭圆 76"/>
          <p:cNvSpPr/>
          <p:nvPr/>
        </p:nvSpPr>
        <p:spPr>
          <a:xfrm>
            <a:off x="873735" y="2148293"/>
            <a:ext cx="779944" cy="779944"/>
          </a:xfrm>
          <a:prstGeom prst="ellipse">
            <a:avLst/>
          </a:prstGeom>
          <a:solidFill>
            <a:srgbClr val="5F76A3"/>
          </a:solidFill>
          <a:ln>
            <a:noFill/>
          </a:ln>
          <a:effectLst>
            <a:outerShdw blurRad="203200" dist="127000" dir="81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8" name="椭圆 77"/>
          <p:cNvSpPr/>
          <p:nvPr/>
        </p:nvSpPr>
        <p:spPr>
          <a:xfrm>
            <a:off x="1567323" y="3924112"/>
            <a:ext cx="302085" cy="302085"/>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3" name="椭圆 82"/>
          <p:cNvSpPr/>
          <p:nvPr/>
        </p:nvSpPr>
        <p:spPr>
          <a:xfrm>
            <a:off x="7400614" y="2760247"/>
            <a:ext cx="534585" cy="534585"/>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5" name="文本框 84"/>
          <p:cNvSpPr txBox="1"/>
          <p:nvPr/>
        </p:nvSpPr>
        <p:spPr>
          <a:xfrm>
            <a:off x="2804160" y="1968521"/>
            <a:ext cx="3535680" cy="768350"/>
          </a:xfrm>
          <a:prstGeom prst="rect">
            <a:avLst/>
          </a:prstGeom>
          <a:noFill/>
        </p:spPr>
        <p:txBody>
          <a:bodyPr wrap="none" rtlCol="0">
            <a:spAutoFit/>
          </a:bodyPr>
          <a:lstStyle>
            <a:defPPr>
              <a:defRPr lang="zh-CN"/>
            </a:defPPr>
            <a:lvl1pPr algn="ctr">
              <a:defRPr sz="4400">
                <a:solidFill>
                  <a:schemeClr val="bg1"/>
                </a:solidFill>
                <a:latin typeface="汉真广标" pitchFamily="49" charset="-122"/>
                <a:ea typeface="汉真广标" pitchFamily="49" charset="-122"/>
                <a:cs typeface="思源黑体 CN Medium" panose="020B0600000000000000" charset="-122"/>
              </a:defRPr>
            </a:lvl1pPr>
          </a:lstStyle>
          <a:p>
            <a:r>
              <a:rPr lang="zh-CN" altLang="en-US" dirty="0">
                <a:latin typeface="+mn-lt"/>
                <a:ea typeface="+mn-ea"/>
                <a:cs typeface="+mn-ea"/>
                <a:sym typeface="+mn-lt"/>
              </a:rPr>
              <a:t>谢谢大家观看</a:t>
            </a:r>
          </a:p>
        </p:txBody>
      </p:sp>
      <p:sp>
        <p:nvSpPr>
          <p:cNvPr id="86" name="文本框 85"/>
          <p:cNvSpPr txBox="1"/>
          <p:nvPr/>
        </p:nvSpPr>
        <p:spPr>
          <a:xfrm>
            <a:off x="3517866" y="1161429"/>
            <a:ext cx="2108270" cy="820674"/>
          </a:xfrm>
          <a:prstGeom prst="rect">
            <a:avLst/>
          </a:prstGeom>
          <a:noFill/>
        </p:spPr>
        <p:txBody>
          <a:bodyPr wrap="none" rtlCol="0">
            <a:spAutoFit/>
          </a:bodyPr>
          <a:lstStyle/>
          <a:p>
            <a:pPr algn="ctr">
              <a:lnSpc>
                <a:spcPct val="150000"/>
              </a:lnSpc>
            </a:pPr>
            <a:r>
              <a:rPr lang="en-US" altLang="zh-CN" sz="3600" b="1" dirty="0">
                <a:solidFill>
                  <a:schemeClr val="bg1"/>
                </a:solidFill>
                <a:cs typeface="+mn-ea"/>
                <a:sym typeface="+mn-lt"/>
              </a:rPr>
              <a:t>THANKS</a:t>
            </a:r>
          </a:p>
        </p:txBody>
      </p:sp>
      <p:grpSp>
        <p:nvGrpSpPr>
          <p:cNvPr id="4" name="组合 3"/>
          <p:cNvGrpSpPr/>
          <p:nvPr/>
        </p:nvGrpSpPr>
        <p:grpSpPr>
          <a:xfrm>
            <a:off x="3876040" y="3427095"/>
            <a:ext cx="1392555" cy="276860"/>
            <a:chOff x="6098" y="5397"/>
            <a:chExt cx="2193" cy="436"/>
          </a:xfrm>
        </p:grpSpPr>
        <p:sp>
          <p:nvSpPr>
            <p:cNvPr id="89" name="圆角矩形 88"/>
            <p:cNvSpPr/>
            <p:nvPr/>
          </p:nvSpPr>
          <p:spPr>
            <a:xfrm>
              <a:off x="6098" y="5422"/>
              <a:ext cx="2193" cy="38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90" name="文本框 89"/>
            <p:cNvSpPr txBox="1"/>
            <p:nvPr/>
          </p:nvSpPr>
          <p:spPr>
            <a:xfrm>
              <a:off x="6201" y="5397"/>
              <a:ext cx="1987" cy="436"/>
            </a:xfrm>
            <a:prstGeom prst="rect">
              <a:avLst/>
            </a:prstGeom>
            <a:noFill/>
          </p:spPr>
          <p:txBody>
            <a:bodyPr wrap="none" rtlCol="0">
              <a:spAutoFit/>
            </a:bodyPr>
            <a:lstStyle/>
            <a:p>
              <a:pPr algn="ctr"/>
              <a:r>
                <a:rPr lang="zh-CN" altLang="en-US" sz="1200" dirty="0">
                  <a:solidFill>
                    <a:srgbClr val="5F76A3"/>
                  </a:solidFill>
                  <a:cs typeface="+mn-ea"/>
                  <a:sym typeface="+mn-lt"/>
                </a:rPr>
                <a:t>汇报人：李昊伦</a:t>
              </a:r>
              <a:endParaRPr lang="en-US" altLang="zh-CN" sz="1200" dirty="0">
                <a:solidFill>
                  <a:srgbClr val="5F76A3"/>
                </a:solidFill>
                <a:cs typeface="+mn-ea"/>
                <a:sym typeface="+mn-lt"/>
              </a:endParaRPr>
            </a:p>
          </p:txBody>
        </p:sp>
      </p:grpSp>
      <p:grpSp>
        <p:nvGrpSpPr>
          <p:cNvPr id="10" name="组合 9"/>
          <p:cNvGrpSpPr/>
          <p:nvPr/>
        </p:nvGrpSpPr>
        <p:grpSpPr>
          <a:xfrm>
            <a:off x="-321310" y="-281305"/>
            <a:ext cx="1410970" cy="1412240"/>
            <a:chOff x="304799" y="673100"/>
            <a:chExt cx="4000500" cy="4000499"/>
          </a:xfrm>
          <a:effectLst>
            <a:outerShdw blurRad="444500" dist="254000" dir="8100000" algn="tr" rotWithShape="0">
              <a:prstClr val="black">
                <a:alpha val="50000"/>
              </a:prstClr>
            </a:outerShdw>
          </a:effectLst>
        </p:grpSpPr>
        <p:sp>
          <p:nvSpPr>
            <p:cNvPr id="11" name="同心圆 10"/>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9" name="椭圆 8"/>
            <p:cNvSpPr/>
            <p:nvPr/>
          </p:nvSpPr>
          <p:spPr>
            <a:xfrm>
              <a:off x="392113" y="760413"/>
              <a:ext cx="3825874" cy="382587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17" name="组合 16"/>
          <p:cNvGrpSpPr/>
          <p:nvPr/>
        </p:nvGrpSpPr>
        <p:grpSpPr>
          <a:xfrm>
            <a:off x="7948930" y="-327025"/>
            <a:ext cx="1426210" cy="1427480"/>
            <a:chOff x="304799" y="673100"/>
            <a:chExt cx="4000500" cy="4000499"/>
          </a:xfrm>
          <a:effectLst>
            <a:outerShdw blurRad="444500" dist="254000" dir="8100000" algn="tr" rotWithShape="0">
              <a:prstClr val="black">
                <a:alpha val="50000"/>
              </a:prstClr>
            </a:outerShdw>
          </a:effectLst>
        </p:grpSpPr>
        <p:sp>
          <p:nvSpPr>
            <p:cNvPr id="18" name="同心圆 17"/>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19" name="椭圆 18"/>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sp>
        <p:nvSpPr>
          <p:cNvPr id="25" name="椭圆 24"/>
          <p:cNvSpPr/>
          <p:nvPr/>
        </p:nvSpPr>
        <p:spPr>
          <a:xfrm>
            <a:off x="2594610" y="3950335"/>
            <a:ext cx="363220" cy="3632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26" name="组合 25"/>
          <p:cNvGrpSpPr/>
          <p:nvPr/>
        </p:nvGrpSpPr>
        <p:grpSpPr>
          <a:xfrm>
            <a:off x="-605790" y="2853690"/>
            <a:ext cx="1980565" cy="2155190"/>
            <a:chOff x="-727" y="3040"/>
            <a:chExt cx="2766" cy="3009"/>
          </a:xfrm>
        </p:grpSpPr>
        <p:grpSp>
          <p:nvGrpSpPr>
            <p:cNvPr id="6" name="组合 5"/>
            <p:cNvGrpSpPr/>
            <p:nvPr/>
          </p:nvGrpSpPr>
          <p:grpSpPr>
            <a:xfrm>
              <a:off x="-727" y="3040"/>
              <a:ext cx="2766" cy="2768"/>
              <a:chOff x="304799" y="673100"/>
              <a:chExt cx="4000500" cy="4000499"/>
            </a:xfrm>
            <a:effectLst>
              <a:outerShdw blurRad="444500" dist="254000" dir="8100000" algn="tr" rotWithShape="0">
                <a:prstClr val="black">
                  <a:alpha val="50000"/>
                </a:prstClr>
              </a:outerShdw>
            </a:effectLst>
          </p:grpSpPr>
          <p:sp>
            <p:nvSpPr>
              <p:cNvPr id="7" name="同心圆 6"/>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8" name="椭圆 7"/>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13" name="组合 12"/>
            <p:cNvGrpSpPr/>
            <p:nvPr/>
          </p:nvGrpSpPr>
          <p:grpSpPr>
            <a:xfrm>
              <a:off x="990" y="5179"/>
              <a:ext cx="869" cy="870"/>
              <a:chOff x="304799" y="673100"/>
              <a:chExt cx="4000500" cy="4000499"/>
            </a:xfrm>
            <a:effectLst>
              <a:outerShdw blurRad="444500" dist="254000" dir="8100000" algn="tr" rotWithShape="0">
                <a:prstClr val="black">
                  <a:alpha val="50000"/>
                </a:prstClr>
              </a:outerShdw>
            </a:effectLst>
          </p:grpSpPr>
          <p:sp>
            <p:nvSpPr>
              <p:cNvPr id="14" name="同心圆 13"/>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15" name="椭圆 14"/>
              <p:cNvSpPr/>
              <p:nvPr/>
            </p:nvSpPr>
            <p:spPr>
              <a:xfrm>
                <a:off x="392113" y="760408"/>
                <a:ext cx="3825873" cy="382587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childTnLst>
                          </p:cTn>
                        </p:par>
                        <p:par>
                          <p:cTn id="36" fill="hold">
                            <p:stCondLst>
                              <p:cond delay="1000"/>
                            </p:stCondLst>
                            <p:childTnLst>
                              <p:par>
                                <p:cTn id="37" presetID="17" presetClass="entr" presetSubtype="10" fill="hold" grpId="0" nodeType="afterEffect">
                                  <p:stCondLst>
                                    <p:cond delay="0"/>
                                  </p:stCondLst>
                                  <p:childTnLst>
                                    <p:set>
                                      <p:cBhvr>
                                        <p:cTn id="38" dur="500"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strVal val="#ppt_h"/>
                                          </p:val>
                                        </p:tav>
                                        <p:tav tm="100000">
                                          <p:val>
                                            <p:strVal val="#ppt_h"/>
                                          </p:val>
                                        </p:tav>
                                      </p:tavLst>
                                    </p:anim>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500"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par>
                                <p:cTn id="45" presetID="22" presetClass="entr" presetSubtype="4" fill="hold" grpId="0" nodeType="withEffect">
                                  <p:stCondLst>
                                    <p:cond delay="0"/>
                                  </p:stCondLst>
                                  <p:childTnLst>
                                    <p:set>
                                      <p:cBhvr>
                                        <p:cTn id="46" dur="500" fill="hold">
                                          <p:stCondLst>
                                            <p:cond delay="0"/>
                                          </p:stCondLst>
                                        </p:cTn>
                                        <p:tgtEl>
                                          <p:spTgt spid="85"/>
                                        </p:tgtEl>
                                        <p:attrNameLst>
                                          <p:attrName>style.visibility</p:attrName>
                                        </p:attrNameLst>
                                      </p:cBhvr>
                                      <p:to>
                                        <p:strVal val="visible"/>
                                      </p:to>
                                    </p:set>
                                    <p:animEffect transition="in" filter="wipe(down)">
                                      <p:cBhvr>
                                        <p:cTn id="47" dur="500"/>
                                        <p:tgtEl>
                                          <p:spTgt spid="85"/>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500"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1" grpId="1" animBg="1"/>
      <p:bldP spid="46" grpId="0" bldLvl="0" animBg="1"/>
      <p:bldP spid="46" grpId="1" animBg="1"/>
      <p:bldP spid="24" grpId="0" bldLvl="0" animBg="1"/>
      <p:bldP spid="24" grpId="1" animBg="1"/>
      <p:bldP spid="37" grpId="0" bldLvl="0" animBg="1"/>
      <p:bldP spid="37" grpId="1" animBg="1"/>
      <p:bldP spid="77" grpId="0" bldLvl="0" animBg="1"/>
      <p:bldP spid="77" grpId="1" animBg="1"/>
      <p:bldP spid="78" grpId="0" bldLvl="0" animBg="1"/>
      <p:bldP spid="78" grpId="1" animBg="1"/>
      <p:bldP spid="83" grpId="0" bldLvl="0" animBg="1"/>
      <p:bldP spid="83" grpId="1" animBg="1"/>
      <p:bldP spid="85" grpId="0"/>
      <p:bldP spid="85" grpId="1"/>
      <p:bldP spid="86" grpId="0"/>
      <p:bldP spid="86" grpId="1"/>
      <p:bldP spid="25" grpId="0" bldLvl="0" animBg="1"/>
      <p:bldP spid="2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640578" y="507421"/>
            <a:ext cx="7862844" cy="4129557"/>
          </a:xfrm>
          <a:prstGeom prst="rect">
            <a:avLst/>
          </a:prstGeom>
          <a:solidFill>
            <a:schemeClr val="bg1"/>
          </a:solidFill>
          <a:ln w="571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 name="矩形 5"/>
          <p:cNvSpPr/>
          <p:nvPr/>
        </p:nvSpPr>
        <p:spPr>
          <a:xfrm>
            <a:off x="1946623" y="1741514"/>
            <a:ext cx="318770" cy="297815"/>
          </a:xfrm>
          <a:prstGeom prst="rect">
            <a:avLst/>
          </a:prstGeom>
          <a:noFill/>
          <a:ln w="5080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7" name="文本框 6"/>
          <p:cNvSpPr txBox="1"/>
          <p:nvPr/>
        </p:nvSpPr>
        <p:spPr>
          <a:xfrm>
            <a:off x="2333973" y="1674204"/>
            <a:ext cx="1723549" cy="461665"/>
          </a:xfrm>
          <a:prstGeom prst="rect">
            <a:avLst/>
          </a:prstGeom>
          <a:noFill/>
        </p:spPr>
        <p:txBody>
          <a:bodyPr wrap="none" rtlCol="0">
            <a:spAutoFit/>
          </a:bodyPr>
          <a:lstStyle/>
          <a:p>
            <a:r>
              <a:rPr lang="zh-CN" altLang="en-US" sz="2400" b="1" dirty="0">
                <a:solidFill>
                  <a:schemeClr val="tx1">
                    <a:lumMod val="65000"/>
                    <a:lumOff val="35000"/>
                  </a:schemeClr>
                </a:solidFill>
                <a:cs typeface="+mn-ea"/>
                <a:sym typeface="+mn-lt"/>
              </a:rPr>
              <a:t>背景和问题</a:t>
            </a:r>
          </a:p>
        </p:txBody>
      </p:sp>
      <p:sp>
        <p:nvSpPr>
          <p:cNvPr id="27" name="矩形 26"/>
          <p:cNvSpPr/>
          <p:nvPr/>
        </p:nvSpPr>
        <p:spPr>
          <a:xfrm>
            <a:off x="5252252" y="1755484"/>
            <a:ext cx="318770" cy="297815"/>
          </a:xfrm>
          <a:prstGeom prst="rect">
            <a:avLst/>
          </a:prstGeom>
          <a:noFill/>
          <a:ln w="5080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31" name="文本框 30"/>
          <p:cNvSpPr txBox="1"/>
          <p:nvPr/>
        </p:nvSpPr>
        <p:spPr>
          <a:xfrm>
            <a:off x="5685957" y="1674204"/>
            <a:ext cx="1415772" cy="461665"/>
          </a:xfrm>
          <a:prstGeom prst="rect">
            <a:avLst/>
          </a:prstGeom>
          <a:noFill/>
        </p:spPr>
        <p:txBody>
          <a:bodyPr wrap="none" rtlCol="0">
            <a:spAutoFit/>
          </a:bodyPr>
          <a:lstStyle/>
          <a:p>
            <a:pPr algn="l"/>
            <a:r>
              <a:rPr lang="zh-CN" altLang="en-US" sz="2400" b="1" dirty="0">
                <a:solidFill>
                  <a:schemeClr val="tx1">
                    <a:lumMod val="65000"/>
                    <a:lumOff val="35000"/>
                  </a:schemeClr>
                </a:solidFill>
                <a:cs typeface="+mn-ea"/>
                <a:sym typeface="+mn-lt"/>
              </a:rPr>
              <a:t>原因分析</a:t>
            </a:r>
          </a:p>
        </p:txBody>
      </p:sp>
      <p:sp>
        <p:nvSpPr>
          <p:cNvPr id="11" name="矩形 10"/>
          <p:cNvSpPr/>
          <p:nvPr/>
        </p:nvSpPr>
        <p:spPr>
          <a:xfrm>
            <a:off x="1946623" y="2790153"/>
            <a:ext cx="318770" cy="297815"/>
          </a:xfrm>
          <a:prstGeom prst="rect">
            <a:avLst/>
          </a:prstGeom>
          <a:noFill/>
          <a:ln w="5080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cs typeface="+mn-ea"/>
              <a:sym typeface="+mn-lt"/>
            </a:endParaRPr>
          </a:p>
        </p:txBody>
      </p:sp>
      <p:sp>
        <p:nvSpPr>
          <p:cNvPr id="13" name="文本框 12"/>
          <p:cNvSpPr txBox="1"/>
          <p:nvPr/>
        </p:nvSpPr>
        <p:spPr>
          <a:xfrm>
            <a:off x="2333973" y="2722843"/>
            <a:ext cx="800219" cy="461665"/>
          </a:xfrm>
          <a:prstGeom prst="rect">
            <a:avLst/>
          </a:prstGeom>
          <a:noFill/>
        </p:spPr>
        <p:txBody>
          <a:bodyPr wrap="none" rtlCol="0">
            <a:spAutoFit/>
          </a:bodyPr>
          <a:lstStyle/>
          <a:p>
            <a:r>
              <a:rPr lang="zh-CN" altLang="en-US" sz="2400" b="1" dirty="0">
                <a:solidFill>
                  <a:schemeClr val="tx1">
                    <a:lumMod val="65000"/>
                    <a:lumOff val="35000"/>
                  </a:schemeClr>
                </a:solidFill>
                <a:cs typeface="+mn-ea"/>
                <a:sym typeface="+mn-lt"/>
              </a:rPr>
              <a:t>建议</a:t>
            </a:r>
          </a:p>
        </p:txBody>
      </p:sp>
      <p:grpSp>
        <p:nvGrpSpPr>
          <p:cNvPr id="26" name="组合 25"/>
          <p:cNvGrpSpPr/>
          <p:nvPr/>
        </p:nvGrpSpPr>
        <p:grpSpPr>
          <a:xfrm>
            <a:off x="3008630" y="635"/>
            <a:ext cx="3125470" cy="1478280"/>
            <a:chOff x="4738" y="1"/>
            <a:chExt cx="4922" cy="2328"/>
          </a:xfrm>
        </p:grpSpPr>
        <p:sp>
          <p:nvSpPr>
            <p:cNvPr id="25" name="任意多边形 24"/>
            <p:cNvSpPr/>
            <p:nvPr/>
          </p:nvSpPr>
          <p:spPr>
            <a:xfrm rot="16200000">
              <a:off x="6035" y="-1296"/>
              <a:ext cx="2329" cy="4922"/>
            </a:xfrm>
            <a:custGeom>
              <a:avLst/>
              <a:gdLst>
                <a:gd name="connsiteX0" fmla="*/ 1972085 w 1972085"/>
                <a:gd name="connsiteY0" fmla="*/ 0 h 4167573"/>
                <a:gd name="connsiteX1" fmla="*/ 1972085 w 1972085"/>
                <a:gd name="connsiteY1" fmla="*/ 4167573 h 4167573"/>
                <a:gd name="connsiteX2" fmla="*/ 1876065 w 1972085"/>
                <a:gd name="connsiteY2" fmla="*/ 4162724 h 4167573"/>
                <a:gd name="connsiteX3" fmla="*/ 0 w 1972085"/>
                <a:gd name="connsiteY3" fmla="*/ 2083786 h 4167573"/>
                <a:gd name="connsiteX4" fmla="*/ 1876065 w 1972085"/>
                <a:gd name="connsiteY4" fmla="*/ 4848 h 4167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085" h="4167573">
                  <a:moveTo>
                    <a:pt x="1972085" y="0"/>
                  </a:moveTo>
                  <a:lnTo>
                    <a:pt x="1972085" y="4167573"/>
                  </a:lnTo>
                  <a:lnTo>
                    <a:pt x="1876065" y="4162724"/>
                  </a:lnTo>
                  <a:cubicBezTo>
                    <a:pt x="822307" y="4055709"/>
                    <a:pt x="0" y="3165777"/>
                    <a:pt x="0" y="2083786"/>
                  </a:cubicBezTo>
                  <a:cubicBezTo>
                    <a:pt x="0" y="1001795"/>
                    <a:pt x="822307" y="111863"/>
                    <a:pt x="1876065" y="4848"/>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文本框 3"/>
            <p:cNvSpPr txBox="1"/>
            <p:nvPr/>
          </p:nvSpPr>
          <p:spPr>
            <a:xfrm>
              <a:off x="5974" y="566"/>
              <a:ext cx="2452" cy="1234"/>
            </a:xfrm>
            <a:prstGeom prst="rect">
              <a:avLst/>
            </a:prstGeom>
            <a:noFill/>
          </p:spPr>
          <p:txBody>
            <a:bodyPr wrap="square" rtlCol="0">
              <a:spAutoFit/>
            </a:bodyPr>
            <a:lstStyle/>
            <a:p>
              <a:pPr algn="ctr"/>
              <a:r>
                <a:rPr lang="zh-CN" altLang="en-US" sz="4500" b="1" dirty="0">
                  <a:solidFill>
                    <a:schemeClr val="bg1"/>
                  </a:solidFill>
                  <a:cs typeface="+mn-ea"/>
                  <a:sym typeface="+mn-lt"/>
                </a:rPr>
                <a:t>目录</a:t>
              </a:r>
            </a:p>
          </p:txBody>
        </p:sp>
      </p:grpSp>
      <p:sp>
        <p:nvSpPr>
          <p:cNvPr id="46" name="椭圆 45"/>
          <p:cNvSpPr/>
          <p:nvPr/>
        </p:nvSpPr>
        <p:spPr>
          <a:xfrm>
            <a:off x="8573768" y="1658985"/>
            <a:ext cx="303844" cy="30384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grpSp>
        <p:nvGrpSpPr>
          <p:cNvPr id="19" name="组合 18"/>
          <p:cNvGrpSpPr/>
          <p:nvPr/>
        </p:nvGrpSpPr>
        <p:grpSpPr>
          <a:xfrm>
            <a:off x="-309245" y="3673475"/>
            <a:ext cx="1756410" cy="1757680"/>
            <a:chOff x="304799" y="673100"/>
            <a:chExt cx="4000500" cy="4000499"/>
          </a:xfrm>
          <a:effectLst>
            <a:outerShdw blurRad="444500" dist="254000" dir="8100000" algn="tr" rotWithShape="0">
              <a:prstClr val="black">
                <a:alpha val="50000"/>
              </a:prstClr>
            </a:outerShdw>
          </a:effectLst>
        </p:grpSpPr>
        <p:sp>
          <p:nvSpPr>
            <p:cNvPr id="20" name="同心圆 19"/>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22" name="椭圆 21"/>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23" name="组合 22"/>
          <p:cNvGrpSpPr/>
          <p:nvPr/>
        </p:nvGrpSpPr>
        <p:grpSpPr>
          <a:xfrm>
            <a:off x="182880" y="112395"/>
            <a:ext cx="788035" cy="788670"/>
            <a:chOff x="304799" y="673100"/>
            <a:chExt cx="4000500" cy="4000499"/>
          </a:xfrm>
          <a:effectLst>
            <a:outerShdw blurRad="444500" dist="254000" dir="8100000" algn="tr" rotWithShape="0">
              <a:prstClr val="black">
                <a:alpha val="50000"/>
              </a:prstClr>
            </a:outerShdw>
          </a:effectLst>
        </p:grpSpPr>
        <p:sp>
          <p:nvSpPr>
            <p:cNvPr id="28" name="同心圆 27"/>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29" name="椭圆 28"/>
            <p:cNvSpPr/>
            <p:nvPr/>
          </p:nvSpPr>
          <p:spPr>
            <a:xfrm>
              <a:off x="392113" y="760413"/>
              <a:ext cx="3825874" cy="3825874"/>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30" name="组合 29"/>
          <p:cNvGrpSpPr/>
          <p:nvPr/>
        </p:nvGrpSpPr>
        <p:grpSpPr>
          <a:xfrm>
            <a:off x="1292860" y="4276090"/>
            <a:ext cx="551815" cy="552450"/>
            <a:chOff x="304799" y="673100"/>
            <a:chExt cx="4000500" cy="4000499"/>
          </a:xfrm>
          <a:effectLst>
            <a:outerShdw blurRad="444500" dist="254000" dir="8100000" algn="tr" rotWithShape="0">
              <a:prstClr val="black">
                <a:alpha val="50000"/>
              </a:prstClr>
            </a:outerShdw>
          </a:effectLst>
        </p:grpSpPr>
        <p:sp>
          <p:nvSpPr>
            <p:cNvPr id="32" name="同心圆 31"/>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33" name="椭圆 32"/>
            <p:cNvSpPr/>
            <p:nvPr/>
          </p:nvSpPr>
          <p:spPr>
            <a:xfrm>
              <a:off x="392113" y="760408"/>
              <a:ext cx="3825873" cy="382587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nvGrpSpPr>
          <p:cNvPr id="34" name="组合 33"/>
          <p:cNvGrpSpPr/>
          <p:nvPr/>
        </p:nvGrpSpPr>
        <p:grpSpPr>
          <a:xfrm>
            <a:off x="7948930" y="-327025"/>
            <a:ext cx="1426210" cy="1427480"/>
            <a:chOff x="304799" y="673100"/>
            <a:chExt cx="4000500" cy="4000499"/>
          </a:xfrm>
          <a:effectLst>
            <a:outerShdw blurRad="444500" dist="254000" dir="8100000" algn="tr" rotWithShape="0">
              <a:prstClr val="black">
                <a:alpha val="50000"/>
              </a:prstClr>
            </a:outerShdw>
          </a:effectLst>
        </p:grpSpPr>
        <p:sp>
          <p:nvSpPr>
            <p:cNvPr id="36" name="同心圆 35"/>
            <p:cNvSpPr/>
            <p:nvPr/>
          </p:nvSpPr>
          <p:spPr>
            <a:xfrm>
              <a:off x="304799" y="673100"/>
              <a:ext cx="4000500" cy="4000499"/>
            </a:xfrm>
            <a:prstGeom prst="donut">
              <a:avLst>
                <a:gd name="adj" fmla="val 4879"/>
              </a:avLst>
            </a:prstGeom>
            <a:gradFill>
              <a:gsLst>
                <a:gs pos="0">
                  <a:srgbClr val="F1F3F2"/>
                </a:gs>
                <a:gs pos="55000">
                  <a:srgbClr val="F1F3F2"/>
                </a:gs>
                <a:gs pos="100000">
                  <a:srgbClr val="B2B2B2"/>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tx1"/>
                </a:solidFill>
                <a:cs typeface="+mn-ea"/>
                <a:sym typeface="+mn-lt"/>
              </a:endParaRPr>
            </a:p>
          </p:txBody>
        </p:sp>
        <p:sp>
          <p:nvSpPr>
            <p:cNvPr id="37" name="椭圆 36"/>
            <p:cNvSpPr/>
            <p:nvPr/>
          </p:nvSpPr>
          <p:spPr>
            <a:xfrm>
              <a:off x="392113" y="760413"/>
              <a:ext cx="3825874" cy="3825874"/>
            </a:xfrm>
            <a:prstGeom prst="ellipse">
              <a:avLst/>
            </a:prstGeom>
            <a:solidFill>
              <a:srgbClr val="5F75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sp>
        <p:nvSpPr>
          <p:cNvPr id="38"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500"/>
                            </p:stCondLst>
                            <p:childTnLst>
                              <p:par>
                                <p:cTn id="21" presetID="16" presetClass="entr" presetSubtype="21"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500"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46" grpId="0" animBg="1"/>
      <p:bldP spid="4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81940" y="243205"/>
            <a:ext cx="8579485" cy="4657725"/>
          </a:xfrm>
          <a:prstGeom prst="rect">
            <a:avLst/>
          </a:prstGeom>
          <a:solidFill>
            <a:schemeClr val="bg1"/>
          </a:solidFill>
          <a:ln w="53975" cap="flat" cmpd="sng" algn="ctr">
            <a:solidFill>
              <a:srgbClr val="5F76A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nvGrpSpPr>
          <p:cNvPr id="73" name="组合 72"/>
          <p:cNvGrpSpPr/>
          <p:nvPr/>
        </p:nvGrpSpPr>
        <p:grpSpPr>
          <a:xfrm>
            <a:off x="-889000" y="-1238885"/>
            <a:ext cx="10089515" cy="6274435"/>
            <a:chOff x="-1400" y="-1951"/>
            <a:chExt cx="15889" cy="9881"/>
          </a:xfrm>
        </p:grpSpPr>
        <p:sp>
          <p:nvSpPr>
            <p:cNvPr id="35" name="椭圆 34"/>
            <p:cNvSpPr/>
            <p:nvPr/>
          </p:nvSpPr>
          <p:spPr>
            <a:xfrm>
              <a:off x="-1400" y="-975"/>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6" name="椭圆 35"/>
            <p:cNvSpPr/>
            <p:nvPr/>
          </p:nvSpPr>
          <p:spPr>
            <a:xfrm>
              <a:off x="771" y="80"/>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323" y="3885"/>
              <a:ext cx="647" cy="64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38" name="组合 37"/>
            <p:cNvGrpSpPr/>
            <p:nvPr/>
          </p:nvGrpSpPr>
          <p:grpSpPr>
            <a:xfrm>
              <a:off x="13064" y="6718"/>
              <a:ext cx="1221" cy="1212"/>
              <a:chOff x="11144470" y="5750554"/>
              <a:chExt cx="930738" cy="923598"/>
            </a:xfrm>
            <a:solidFill>
              <a:srgbClr val="D1E3EE"/>
            </a:solidFill>
          </p:grpSpPr>
          <p:sp>
            <p:nvSpPr>
              <p:cNvPr id="39" name="椭圆 38"/>
              <p:cNvSpPr/>
              <p:nvPr/>
            </p:nvSpPr>
            <p:spPr>
              <a:xfrm>
                <a:off x="11144470"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0" name="椭圆 39"/>
              <p:cNvSpPr/>
              <p:nvPr/>
            </p:nvSpPr>
            <p:spPr>
              <a:xfrm>
                <a:off x="11403916"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椭圆 41"/>
              <p:cNvSpPr/>
              <p:nvPr/>
            </p:nvSpPr>
            <p:spPr>
              <a:xfrm>
                <a:off x="11663362"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4" name="椭圆 43"/>
              <p:cNvSpPr/>
              <p:nvPr/>
            </p:nvSpPr>
            <p:spPr>
              <a:xfrm>
                <a:off x="11922808"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5" name="椭圆 44"/>
              <p:cNvSpPr/>
              <p:nvPr/>
            </p:nvSpPr>
            <p:spPr>
              <a:xfrm>
                <a:off x="11144470"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6" name="椭圆 45"/>
              <p:cNvSpPr/>
              <p:nvPr/>
            </p:nvSpPr>
            <p:spPr>
              <a:xfrm>
                <a:off x="11403916"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7" name="椭圆 46"/>
              <p:cNvSpPr/>
              <p:nvPr/>
            </p:nvSpPr>
            <p:spPr>
              <a:xfrm>
                <a:off x="11663362" y="6007620"/>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8" name="椭圆 47"/>
              <p:cNvSpPr/>
              <p:nvPr/>
            </p:nvSpPr>
            <p:spPr>
              <a:xfrm>
                <a:off x="11922808"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9" name="椭圆 48"/>
              <p:cNvSpPr/>
              <p:nvPr/>
            </p:nvSpPr>
            <p:spPr>
              <a:xfrm>
                <a:off x="11144470"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0" name="椭圆 49"/>
              <p:cNvSpPr/>
              <p:nvPr/>
            </p:nvSpPr>
            <p:spPr>
              <a:xfrm>
                <a:off x="11403916"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1" name="椭圆 50"/>
              <p:cNvSpPr/>
              <p:nvPr/>
            </p:nvSpPr>
            <p:spPr>
              <a:xfrm>
                <a:off x="11663362"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2" name="椭圆 51"/>
              <p:cNvSpPr/>
              <p:nvPr/>
            </p:nvSpPr>
            <p:spPr>
              <a:xfrm>
                <a:off x="11922808"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3" name="椭圆 52"/>
              <p:cNvSpPr/>
              <p:nvPr/>
            </p:nvSpPr>
            <p:spPr>
              <a:xfrm>
                <a:off x="11144470"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4" name="椭圆 53"/>
              <p:cNvSpPr/>
              <p:nvPr/>
            </p:nvSpPr>
            <p:spPr>
              <a:xfrm>
                <a:off x="11403916"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5" name="椭圆 54"/>
              <p:cNvSpPr/>
              <p:nvPr/>
            </p:nvSpPr>
            <p:spPr>
              <a:xfrm>
                <a:off x="11663362"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6" name="椭圆 55"/>
              <p:cNvSpPr/>
              <p:nvPr/>
            </p:nvSpPr>
            <p:spPr>
              <a:xfrm>
                <a:off x="11922808"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
          <p:nvSpPr>
            <p:cNvPr id="57" name="椭圆 56"/>
            <p:cNvSpPr/>
            <p:nvPr/>
          </p:nvSpPr>
          <p:spPr>
            <a:xfrm>
              <a:off x="136" y="5041"/>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8" name="椭圆 57"/>
            <p:cNvSpPr/>
            <p:nvPr/>
          </p:nvSpPr>
          <p:spPr>
            <a:xfrm>
              <a:off x="13663" y="510"/>
              <a:ext cx="827" cy="82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9" name="椭圆 58"/>
            <p:cNvSpPr/>
            <p:nvPr/>
          </p:nvSpPr>
          <p:spPr>
            <a:xfrm>
              <a:off x="13719" y="1719"/>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0" name="椭圆 59"/>
            <p:cNvSpPr/>
            <p:nvPr/>
          </p:nvSpPr>
          <p:spPr>
            <a:xfrm>
              <a:off x="8578" y="-195"/>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1" name="椭圆 60"/>
            <p:cNvSpPr/>
            <p:nvPr/>
          </p:nvSpPr>
          <p:spPr>
            <a:xfrm>
              <a:off x="7106" y="-1951"/>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
        <p:nvSpPr>
          <p:cNvPr id="63" name="文本框 62"/>
          <p:cNvSpPr txBox="1"/>
          <p:nvPr/>
        </p:nvSpPr>
        <p:spPr>
          <a:xfrm>
            <a:off x="1873250" y="2348865"/>
            <a:ext cx="5397500" cy="768350"/>
          </a:xfrm>
          <a:prstGeom prst="rect">
            <a:avLst/>
          </a:prstGeom>
          <a:noFill/>
        </p:spPr>
        <p:txBody>
          <a:bodyPr wrap="square" rtlCol="0">
            <a:spAutoFit/>
          </a:bodyPr>
          <a:lstStyle/>
          <a:p>
            <a:pPr algn="ctr"/>
            <a:r>
              <a:rPr lang="zh-CN" altLang="en-US" sz="4400" b="1" dirty="0">
                <a:solidFill>
                  <a:srgbClr val="5F76A3"/>
                </a:solidFill>
                <a:cs typeface="+mn-ea"/>
                <a:sym typeface="+mn-lt"/>
              </a:rPr>
              <a:t>背景和问题</a:t>
            </a:r>
          </a:p>
        </p:txBody>
      </p:sp>
      <p:grpSp>
        <p:nvGrpSpPr>
          <p:cNvPr id="67" name="组合 66"/>
          <p:cNvGrpSpPr/>
          <p:nvPr/>
        </p:nvGrpSpPr>
        <p:grpSpPr>
          <a:xfrm>
            <a:off x="3830955" y="1261110"/>
            <a:ext cx="1480820" cy="902970"/>
            <a:chOff x="6307" y="2463"/>
            <a:chExt cx="1786" cy="1089"/>
          </a:xfrm>
        </p:grpSpPr>
        <p:sp>
          <p:nvSpPr>
            <p:cNvPr id="65" name="Oval 14"/>
            <p:cNvSpPr>
              <a:spLocks noChangeArrowheads="1"/>
            </p:cNvSpPr>
            <p:nvPr/>
          </p:nvSpPr>
          <p:spPr bwMode="auto">
            <a:xfrm>
              <a:off x="6580" y="2463"/>
              <a:ext cx="1240" cy="1089"/>
            </a:xfrm>
            <a:prstGeom prst="wedgeEllipseCallout">
              <a:avLst/>
            </a:prstGeom>
            <a:solidFill>
              <a:srgbClr val="5F76A3"/>
            </a:solidFill>
            <a:ln w="19050">
              <a:noFill/>
              <a:round/>
            </a:ln>
          </p:spPr>
          <p:txBody>
            <a:bodyPr vert="horz" wrap="square" lIns="68580" tIns="34290" rIns="68580" bIns="34290" numCol="1" anchor="t" anchorCtr="0" compatLnSpc="1"/>
            <a:lstStyle/>
            <a:p>
              <a:endParaRPr lang="zh-CN" altLang="en-US">
                <a:solidFill>
                  <a:srgbClr val="6E9489"/>
                </a:solidFill>
                <a:cs typeface="+mn-ea"/>
                <a:sym typeface="+mn-lt"/>
              </a:endParaRPr>
            </a:p>
          </p:txBody>
        </p:sp>
        <p:sp>
          <p:nvSpPr>
            <p:cNvPr id="66" name="矩形 65"/>
            <p:cNvSpPr/>
            <p:nvPr/>
          </p:nvSpPr>
          <p:spPr>
            <a:xfrm>
              <a:off x="6307" y="2655"/>
              <a:ext cx="1786" cy="704"/>
            </a:xfrm>
            <a:prstGeom prst="rect">
              <a:avLst/>
            </a:prstGeom>
          </p:spPr>
          <p:txBody>
            <a:bodyPr vert="horz" wrap="square">
              <a:spAutoFit/>
            </a:bodyPr>
            <a:lstStyle/>
            <a:p>
              <a:pPr algn="ctr"/>
              <a:r>
                <a:rPr lang="en-US" altLang="zh-CN" sz="3200" dirty="0">
                  <a:solidFill>
                    <a:schemeClr val="bg1"/>
                  </a:solidFill>
                  <a:cs typeface="+mn-ea"/>
                  <a:sym typeface="+mn-lt"/>
                </a:rPr>
                <a:t>01</a:t>
              </a:r>
            </a:p>
          </p:txBody>
        </p:sp>
      </p:grpSp>
      <p:cxnSp>
        <p:nvCxnSpPr>
          <p:cNvPr id="41" name="直接连接符 40">
            <a:extLst>
              <a:ext uri="{FF2B5EF4-FFF2-40B4-BE49-F238E27FC236}">
                <a16:creationId xmlns:a16="http://schemas.microsoft.com/office/drawing/2014/main" id="{329B5A77-BAC2-CF76-FB3E-37C41BD8891C}"/>
              </a:ext>
            </a:extLst>
          </p:cNvPr>
          <p:cNvCxnSpPr/>
          <p:nvPr/>
        </p:nvCxnSpPr>
        <p:spPr>
          <a:xfrm>
            <a:off x="2005330" y="3179445"/>
            <a:ext cx="5165725" cy="0"/>
          </a:xfrm>
          <a:prstGeom prst="line">
            <a:avLst/>
          </a:prstGeom>
          <a:ln w="19050">
            <a:solidFill>
              <a:srgbClr val="5F76A3"/>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500"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strVal val="#ppt_w*0.70"/>
                                          </p:val>
                                        </p:tav>
                                        <p:tav tm="100000">
                                          <p:val>
                                            <p:strVal val="#ppt_w"/>
                                          </p:val>
                                        </p:tav>
                                      </p:tavLst>
                                    </p:anim>
                                    <p:anim calcmode="lin" valueType="num">
                                      <p:cBhvr>
                                        <p:cTn id="12" dur="500" fill="hold"/>
                                        <p:tgtEl>
                                          <p:spTgt spid="34"/>
                                        </p:tgtEl>
                                        <p:attrNameLst>
                                          <p:attrName>ppt_h</p:attrName>
                                        </p:attrNameLst>
                                      </p:cBhvr>
                                      <p:tavLst>
                                        <p:tav tm="0">
                                          <p:val>
                                            <p:strVal val="#ppt_h"/>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30" presetClass="entr" presetSubtype="0"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400" decel="100000"/>
                                        <p:tgtEl>
                                          <p:spTgt spid="67"/>
                                        </p:tgtEl>
                                      </p:cBhvr>
                                    </p:animEffect>
                                    <p:anim calcmode="lin" valueType="num">
                                      <p:cBhvr>
                                        <p:cTn id="18" dur="400" decel="100000" fill="hold"/>
                                        <p:tgtEl>
                                          <p:spTgt spid="67"/>
                                        </p:tgtEl>
                                        <p:attrNameLst>
                                          <p:attrName>style.rotation</p:attrName>
                                        </p:attrNameLst>
                                      </p:cBhvr>
                                      <p:tavLst>
                                        <p:tav tm="0">
                                          <p:val>
                                            <p:fltVal val="-90"/>
                                          </p:val>
                                        </p:tav>
                                        <p:tav tm="100000">
                                          <p:val>
                                            <p:fltVal val="0"/>
                                          </p:val>
                                        </p:tav>
                                      </p:tavLst>
                                    </p:anim>
                                    <p:anim calcmode="lin" valueType="num">
                                      <p:cBhvr>
                                        <p:cTn id="19" dur="400" decel="100000" fill="hold"/>
                                        <p:tgtEl>
                                          <p:spTgt spid="67"/>
                                        </p:tgtEl>
                                        <p:attrNameLst>
                                          <p:attrName>ppt_x</p:attrName>
                                        </p:attrNameLst>
                                      </p:cBhvr>
                                      <p:tavLst>
                                        <p:tav tm="0">
                                          <p:val>
                                            <p:strVal val="#ppt_x+0.4"/>
                                          </p:val>
                                        </p:tav>
                                        <p:tav tm="100000">
                                          <p:val>
                                            <p:strVal val="#ppt_x-0.05"/>
                                          </p:val>
                                        </p:tav>
                                      </p:tavLst>
                                    </p:anim>
                                    <p:anim calcmode="lin" valueType="num">
                                      <p:cBhvr>
                                        <p:cTn id="20" dur="400" decel="100000" fill="hold"/>
                                        <p:tgtEl>
                                          <p:spTgt spid="67"/>
                                        </p:tgtEl>
                                        <p:attrNameLst>
                                          <p:attrName>ppt_y</p:attrName>
                                        </p:attrNameLst>
                                      </p:cBhvr>
                                      <p:tavLst>
                                        <p:tav tm="0">
                                          <p:val>
                                            <p:strVal val="#ppt_y-0.4"/>
                                          </p:val>
                                        </p:tav>
                                        <p:tav tm="100000">
                                          <p:val>
                                            <p:strVal val="#ppt_y+0.1"/>
                                          </p:val>
                                        </p:tav>
                                      </p:tavLst>
                                    </p:anim>
                                    <p:anim calcmode="lin" valueType="num">
                                      <p:cBhvr>
                                        <p:cTn id="21" dur="100" accel="100000" fill="hold">
                                          <p:stCondLst>
                                            <p:cond delay="400"/>
                                          </p:stCondLst>
                                        </p:cTn>
                                        <p:tgtEl>
                                          <p:spTgt spid="67"/>
                                        </p:tgtEl>
                                        <p:attrNameLst>
                                          <p:attrName>ppt_x</p:attrName>
                                        </p:attrNameLst>
                                      </p:cBhvr>
                                      <p:tavLst>
                                        <p:tav tm="0">
                                          <p:val>
                                            <p:strVal val="#ppt_x-0.05"/>
                                          </p:val>
                                        </p:tav>
                                        <p:tav tm="100000">
                                          <p:val>
                                            <p:strVal val="#ppt_x"/>
                                          </p:val>
                                        </p:tav>
                                      </p:tavLst>
                                    </p:anim>
                                    <p:anim calcmode="lin" valueType="num">
                                      <p:cBhvr>
                                        <p:cTn id="22" dur="100" accel="100000" fill="hold">
                                          <p:stCondLst>
                                            <p:cond delay="400"/>
                                          </p:stCondLst>
                                        </p:cTn>
                                        <p:tgtEl>
                                          <p:spTgt spid="67"/>
                                        </p:tgtEl>
                                        <p:attrNameLst>
                                          <p:attrName>ppt_y</p:attrName>
                                        </p:attrNameLst>
                                      </p:cBhvr>
                                      <p:tavLst>
                                        <p:tav tm="0">
                                          <p:val>
                                            <p:strVal val="#ppt_y+0.1"/>
                                          </p:val>
                                        </p:tav>
                                        <p:tav tm="100000">
                                          <p:val>
                                            <p:strVal val="#ppt_y"/>
                                          </p:val>
                                        </p:tav>
                                      </p:tavLst>
                                    </p:anim>
                                  </p:childTnLst>
                                </p:cTn>
                              </p:par>
                              <p:par>
                                <p:cTn id="23" presetID="50" presetClass="entr" presetSubtype="0" decel="100000" fill="hold" grpId="0" nodeType="withEffect">
                                  <p:stCondLst>
                                    <p:cond delay="0"/>
                                  </p:stCondLst>
                                  <p:childTnLst>
                                    <p:set>
                                      <p:cBhvr>
                                        <p:cTn id="24" dur="500"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strVal val="#ppt_w+.3"/>
                                          </p:val>
                                        </p:tav>
                                        <p:tav tm="100000">
                                          <p:val>
                                            <p:strVal val="#ppt_w"/>
                                          </p:val>
                                        </p:tav>
                                      </p:tavLst>
                                    </p:anim>
                                    <p:anim calcmode="lin" valueType="num">
                                      <p:cBhvr>
                                        <p:cTn id="26" dur="500" fill="hold"/>
                                        <p:tgtEl>
                                          <p:spTgt spid="63"/>
                                        </p:tgtEl>
                                        <p:attrNameLst>
                                          <p:attrName>ppt_h</p:attrName>
                                        </p:attrNameLst>
                                      </p:cBhvr>
                                      <p:tavLst>
                                        <p:tav tm="0">
                                          <p:val>
                                            <p:strVal val="#ppt_h"/>
                                          </p:val>
                                        </p:tav>
                                        <p:tav tm="100000">
                                          <p:val>
                                            <p:strVal val="#ppt_h"/>
                                          </p:val>
                                        </p:tav>
                                      </p:tavLst>
                                    </p:anim>
                                    <p:animEffect transition="in" filter="fade">
                                      <p:cBhvr>
                                        <p:cTn id="27" dur="500"/>
                                        <p:tgtEl>
                                          <p:spTgt spid="63"/>
                                        </p:tgtEl>
                                      </p:cBhvr>
                                    </p:animEffect>
                                  </p:childTnLst>
                                </p:cTn>
                              </p:par>
                            </p:childTnLst>
                          </p:cTn>
                        </p:par>
                        <p:par>
                          <p:cTn id="28" fill="hold">
                            <p:stCondLst>
                              <p:cond delay="1500"/>
                            </p:stCondLst>
                            <p:childTnLst>
                              <p:par>
                                <p:cTn id="29" presetID="50" presetClass="entr" presetSubtype="0" decel="100000" fill="hold" nodeType="afterEffect">
                                  <p:stCondLst>
                                    <p:cond delay="0"/>
                                  </p:stCondLst>
                                  <p:childTnLst>
                                    <p:set>
                                      <p:cBhvr>
                                        <p:cTn id="30" dur="500"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strVal val="#ppt_w+.3"/>
                                          </p:val>
                                        </p:tav>
                                        <p:tav tm="100000">
                                          <p:val>
                                            <p:strVal val="#ppt_w"/>
                                          </p:val>
                                        </p:tav>
                                      </p:tavLst>
                                    </p:anim>
                                    <p:anim calcmode="lin" valueType="num">
                                      <p:cBhvr>
                                        <p:cTn id="32" dur="500" fill="hold"/>
                                        <p:tgtEl>
                                          <p:spTgt spid="41"/>
                                        </p:tgtEl>
                                        <p:attrNameLst>
                                          <p:attrName>ppt_h</p:attrName>
                                        </p:attrNameLst>
                                      </p:cBhvr>
                                      <p:tavLst>
                                        <p:tav tm="0">
                                          <p:val>
                                            <p:strVal val="#ppt_h"/>
                                          </p:val>
                                        </p:tav>
                                        <p:tav tm="100000">
                                          <p:val>
                                            <p:strVal val="#ppt_h"/>
                                          </p:val>
                                        </p:tav>
                                      </p:tavLst>
                                    </p:anim>
                                    <p:animEffect transition="in" filter="fad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4" grpId="1" animBg="1"/>
      <p:bldP spid="63" grpId="0"/>
      <p:bldP spid="63"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5" name="矩形 34"/>
          <p:cNvSpPr/>
          <p:nvPr/>
        </p:nvSpPr>
        <p:spPr>
          <a:xfrm>
            <a:off x="180340" y="265430"/>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sym typeface="+mn-lt"/>
            </a:endParaRPr>
          </a:p>
        </p:txBody>
      </p:sp>
      <p:grpSp>
        <p:nvGrpSpPr>
          <p:cNvPr id="38" name="组合 37"/>
          <p:cNvGrpSpPr/>
          <p:nvPr/>
        </p:nvGrpSpPr>
        <p:grpSpPr>
          <a:xfrm>
            <a:off x="3418840" y="343830"/>
            <a:ext cx="2299335" cy="400050"/>
            <a:chOff x="5314" y="531"/>
            <a:chExt cx="3621" cy="630"/>
          </a:xfrm>
        </p:grpSpPr>
        <p:sp>
          <p:nvSpPr>
            <p:cNvPr id="39" name="文本框 38"/>
            <p:cNvSpPr txBox="1"/>
            <p:nvPr/>
          </p:nvSpPr>
          <p:spPr>
            <a:xfrm>
              <a:off x="6186" y="531"/>
              <a:ext cx="1906" cy="630"/>
            </a:xfrm>
            <a:prstGeom prst="rect">
              <a:avLst/>
            </a:prstGeom>
            <a:noFill/>
          </p:spPr>
          <p:txBody>
            <a:bodyPr wrap="none" rtlCol="0">
              <a:spAutoFit/>
            </a:bodyPr>
            <a:lstStyle/>
            <a:p>
              <a:pPr algn="ctr"/>
              <a:r>
                <a:rPr lang="zh-CN" altLang="en-US" sz="2000" b="1" dirty="0">
                  <a:solidFill>
                    <a:schemeClr val="tx1">
                      <a:lumMod val="65000"/>
                      <a:lumOff val="35000"/>
                    </a:schemeClr>
                  </a:solidFill>
                  <a:cs typeface="+mn-ea"/>
                  <a:sym typeface="+mn-lt"/>
                </a:rPr>
                <a:t>作品背景</a:t>
              </a:r>
            </a:p>
          </p:txBody>
        </p:sp>
        <p:grpSp>
          <p:nvGrpSpPr>
            <p:cNvPr id="40" name="组合 39"/>
            <p:cNvGrpSpPr/>
            <p:nvPr/>
          </p:nvGrpSpPr>
          <p:grpSpPr>
            <a:xfrm>
              <a:off x="5314" y="704"/>
              <a:ext cx="3621" cy="282"/>
              <a:chOff x="5314" y="704"/>
              <a:chExt cx="3621" cy="282"/>
            </a:xfrm>
          </p:grpSpPr>
          <p:sp>
            <p:nvSpPr>
              <p:cNvPr id="41" name="等腰三角形 40"/>
              <p:cNvSpPr/>
              <p:nvPr/>
            </p:nvSpPr>
            <p:spPr>
              <a:xfrm rot="16200000">
                <a:off x="529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等腰三角形 41"/>
              <p:cNvSpPr/>
              <p:nvPr/>
            </p:nvSpPr>
            <p:spPr>
              <a:xfrm rot="5400000" flipH="1">
                <a:off x="8670"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grpSp>
        <p:nvGrpSpPr>
          <p:cNvPr id="62" name="组合 61"/>
          <p:cNvGrpSpPr/>
          <p:nvPr/>
        </p:nvGrpSpPr>
        <p:grpSpPr>
          <a:xfrm>
            <a:off x="1034837" y="931844"/>
            <a:ext cx="7397074" cy="3270461"/>
            <a:chOff x="6967" y="1678"/>
            <a:chExt cx="5201" cy="5390"/>
          </a:xfrm>
        </p:grpSpPr>
        <p:sp>
          <p:nvSpPr>
            <p:cNvPr id="44" name="矩形 43"/>
            <p:cNvSpPr/>
            <p:nvPr/>
          </p:nvSpPr>
          <p:spPr>
            <a:xfrm>
              <a:off x="6967" y="1693"/>
              <a:ext cx="5201" cy="53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350">
                <a:solidFill>
                  <a:schemeClr val="tx1"/>
                </a:solidFill>
                <a:cs typeface="+mn-ea"/>
                <a:sym typeface="+mn-lt"/>
              </a:endParaRPr>
            </a:p>
          </p:txBody>
        </p:sp>
        <p:grpSp>
          <p:nvGrpSpPr>
            <p:cNvPr id="60" name="组合 59"/>
            <p:cNvGrpSpPr/>
            <p:nvPr/>
          </p:nvGrpSpPr>
          <p:grpSpPr>
            <a:xfrm>
              <a:off x="7015" y="1678"/>
              <a:ext cx="4878" cy="4609"/>
              <a:chOff x="7129" y="1644"/>
              <a:chExt cx="4878" cy="4609"/>
            </a:xfrm>
          </p:grpSpPr>
          <p:sp>
            <p:nvSpPr>
              <p:cNvPr id="47" name="Freeform 6"/>
              <p:cNvSpPr>
                <a:spLocks noEditPoints="1"/>
              </p:cNvSpPr>
              <p:nvPr/>
            </p:nvSpPr>
            <p:spPr bwMode="auto">
              <a:xfrm>
                <a:off x="7197" y="1950"/>
                <a:ext cx="236" cy="433"/>
              </a:xfrm>
              <a:custGeom>
                <a:avLst/>
                <a:gdLst>
                  <a:gd name="T0" fmla="*/ 1550 w 3428"/>
                  <a:gd name="T1" fmla="*/ 1093 h 2559"/>
                  <a:gd name="T2" fmla="*/ 1371 w 3428"/>
                  <a:gd name="T3" fmla="*/ 1254 h 2559"/>
                  <a:gd name="T4" fmla="*/ 1302 w 3428"/>
                  <a:gd name="T5" fmla="*/ 1492 h 2559"/>
                  <a:gd name="T6" fmla="*/ 1368 w 3428"/>
                  <a:gd name="T7" fmla="*/ 1726 h 2559"/>
                  <a:gd name="T8" fmla="*/ 1470 w 3428"/>
                  <a:gd name="T9" fmla="*/ 1826 h 2559"/>
                  <a:gd name="T10" fmla="*/ 1379 w 3428"/>
                  <a:gd name="T11" fmla="*/ 1605 h 2559"/>
                  <a:gd name="T12" fmla="*/ 1421 w 3428"/>
                  <a:gd name="T13" fmla="*/ 1360 h 2559"/>
                  <a:gd name="T14" fmla="*/ 1583 w 3428"/>
                  <a:gd name="T15" fmla="*/ 1180 h 2559"/>
                  <a:gd name="T16" fmla="*/ 1820 w 3428"/>
                  <a:gd name="T17" fmla="*/ 1111 h 2559"/>
                  <a:gd name="T18" fmla="*/ 2064 w 3428"/>
                  <a:gd name="T19" fmla="*/ 1184 h 2559"/>
                  <a:gd name="T20" fmla="*/ 1850 w 3428"/>
                  <a:gd name="T21" fmla="*/ 1061 h 2559"/>
                  <a:gd name="T22" fmla="*/ 1871 w 3428"/>
                  <a:gd name="T23" fmla="*/ 881 h 2559"/>
                  <a:gd name="T24" fmla="*/ 2142 w 3428"/>
                  <a:gd name="T25" fmla="*/ 1011 h 2559"/>
                  <a:gd name="T26" fmla="*/ 2321 w 3428"/>
                  <a:gd name="T27" fmla="*/ 1249 h 2559"/>
                  <a:gd name="T28" fmla="*/ 2367 w 3428"/>
                  <a:gd name="T29" fmla="*/ 1556 h 2559"/>
                  <a:gd name="T30" fmla="*/ 2263 w 3428"/>
                  <a:gd name="T31" fmla="*/ 1841 h 2559"/>
                  <a:gd name="T32" fmla="*/ 2043 w 3428"/>
                  <a:gd name="T33" fmla="*/ 2041 h 2559"/>
                  <a:gd name="T34" fmla="*/ 1745 w 3428"/>
                  <a:gd name="T35" fmla="*/ 2117 h 2559"/>
                  <a:gd name="T36" fmla="*/ 1448 w 3428"/>
                  <a:gd name="T37" fmla="*/ 2041 h 2559"/>
                  <a:gd name="T38" fmla="*/ 1227 w 3428"/>
                  <a:gd name="T39" fmla="*/ 1841 h 2559"/>
                  <a:gd name="T40" fmla="*/ 1124 w 3428"/>
                  <a:gd name="T41" fmla="*/ 1556 h 2559"/>
                  <a:gd name="T42" fmla="*/ 1169 w 3428"/>
                  <a:gd name="T43" fmla="*/ 1249 h 2559"/>
                  <a:gd name="T44" fmla="*/ 1348 w 3428"/>
                  <a:gd name="T45" fmla="*/ 1011 h 2559"/>
                  <a:gd name="T46" fmla="*/ 1620 w 3428"/>
                  <a:gd name="T47" fmla="*/ 881 h 2559"/>
                  <a:gd name="T48" fmla="*/ 1597 w 3428"/>
                  <a:gd name="T49" fmla="*/ 681 h 2559"/>
                  <a:gd name="T50" fmla="*/ 1270 w 3428"/>
                  <a:gd name="T51" fmla="*/ 819 h 2559"/>
                  <a:gd name="T52" fmla="*/ 1032 w 3428"/>
                  <a:gd name="T53" fmla="*/ 1077 h 2559"/>
                  <a:gd name="T54" fmla="*/ 923 w 3428"/>
                  <a:gd name="T55" fmla="*/ 1417 h 2559"/>
                  <a:gd name="T56" fmla="*/ 972 w 3428"/>
                  <a:gd name="T57" fmla="*/ 1779 h 2559"/>
                  <a:gd name="T58" fmla="*/ 1162 w 3428"/>
                  <a:gd name="T59" fmla="*/ 2074 h 2559"/>
                  <a:gd name="T60" fmla="*/ 1458 w 3428"/>
                  <a:gd name="T61" fmla="*/ 2264 h 2559"/>
                  <a:gd name="T62" fmla="*/ 1820 w 3428"/>
                  <a:gd name="T63" fmla="*/ 2313 h 2559"/>
                  <a:gd name="T64" fmla="*/ 2161 w 3428"/>
                  <a:gd name="T65" fmla="*/ 2204 h 2559"/>
                  <a:gd name="T66" fmla="*/ 2419 w 3428"/>
                  <a:gd name="T67" fmla="*/ 1967 h 2559"/>
                  <a:gd name="T68" fmla="*/ 2558 w 3428"/>
                  <a:gd name="T69" fmla="*/ 1640 h 2559"/>
                  <a:gd name="T70" fmla="*/ 2541 w 3428"/>
                  <a:gd name="T71" fmla="*/ 1273 h 2559"/>
                  <a:gd name="T72" fmla="*/ 2377 w 3428"/>
                  <a:gd name="T73" fmla="*/ 961 h 2559"/>
                  <a:gd name="T74" fmla="*/ 2099 w 3428"/>
                  <a:gd name="T75" fmla="*/ 747 h 2559"/>
                  <a:gd name="T76" fmla="*/ 1745 w 3428"/>
                  <a:gd name="T77" fmla="*/ 668 h 2559"/>
                  <a:gd name="T78" fmla="*/ 0 w 3428"/>
                  <a:gd name="T79" fmla="*/ 649 h 2559"/>
                  <a:gd name="T80" fmla="*/ 2227 w 3428"/>
                  <a:gd name="T81" fmla="*/ 28 h 2559"/>
                  <a:gd name="T82" fmla="*/ 2324 w 3428"/>
                  <a:gd name="T83" fmla="*/ 164 h 2559"/>
                  <a:gd name="T84" fmla="*/ 3298 w 3428"/>
                  <a:gd name="T85" fmla="*/ 250 h 2559"/>
                  <a:gd name="T86" fmla="*/ 3415 w 3428"/>
                  <a:gd name="T87" fmla="*/ 367 h 2559"/>
                  <a:gd name="T88" fmla="*/ 3415 w 3428"/>
                  <a:gd name="T89" fmla="*/ 2429 h 2559"/>
                  <a:gd name="T90" fmla="*/ 3298 w 3428"/>
                  <a:gd name="T91" fmla="*/ 2546 h 2559"/>
                  <a:gd name="T92" fmla="*/ 130 w 3428"/>
                  <a:gd name="T93" fmla="*/ 2546 h 2559"/>
                  <a:gd name="T94" fmla="*/ 13 w 3428"/>
                  <a:gd name="T95" fmla="*/ 2429 h 2559"/>
                  <a:gd name="T96" fmla="*/ 546 w 3428"/>
                  <a:gd name="T97" fmla="*/ 2295 h 2559"/>
                  <a:gd name="T98" fmla="*/ 601 w 3428"/>
                  <a:gd name="T99" fmla="*/ 2223 h 2559"/>
                  <a:gd name="T100" fmla="*/ 564 w 3428"/>
                  <a:gd name="T101" fmla="*/ 510 h 2559"/>
                  <a:gd name="T102" fmla="*/ 3 w 3428"/>
                  <a:gd name="T103" fmla="*/ 401 h 2559"/>
                  <a:gd name="T104" fmla="*/ 99 w 3428"/>
                  <a:gd name="T105" fmla="*/ 265 h 2559"/>
                  <a:gd name="T106" fmla="*/ 219 w 3428"/>
                  <a:gd name="T107" fmla="*/ 207 h 2559"/>
                  <a:gd name="T108" fmla="*/ 335 w 3428"/>
                  <a:gd name="T109" fmla="*/ 99 h 2559"/>
                  <a:gd name="T110" fmla="*/ 767 w 3428"/>
                  <a:gd name="T111" fmla="*/ 99 h 2559"/>
                  <a:gd name="T112" fmla="*/ 883 w 3428"/>
                  <a:gd name="T113" fmla="*/ 207 h 2559"/>
                  <a:gd name="T114" fmla="*/ 1114 w 3428"/>
                  <a:gd name="T115" fmla="*/ 130 h 2559"/>
                  <a:gd name="T116" fmla="*/ 1232 w 3428"/>
                  <a:gd name="T117" fmla="*/ 13 h 2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8" h="2559">
                    <a:moveTo>
                      <a:pt x="1745" y="1049"/>
                    </a:moveTo>
                    <a:lnTo>
                      <a:pt x="1694" y="1052"/>
                    </a:lnTo>
                    <a:lnTo>
                      <a:pt x="1644" y="1061"/>
                    </a:lnTo>
                    <a:lnTo>
                      <a:pt x="1595" y="1074"/>
                    </a:lnTo>
                    <a:lnTo>
                      <a:pt x="1550" y="1093"/>
                    </a:lnTo>
                    <a:lnTo>
                      <a:pt x="1507" y="1118"/>
                    </a:lnTo>
                    <a:lnTo>
                      <a:pt x="1468" y="1146"/>
                    </a:lnTo>
                    <a:lnTo>
                      <a:pt x="1431" y="1179"/>
                    </a:lnTo>
                    <a:lnTo>
                      <a:pt x="1399" y="1215"/>
                    </a:lnTo>
                    <a:lnTo>
                      <a:pt x="1371" y="1254"/>
                    </a:lnTo>
                    <a:lnTo>
                      <a:pt x="1346" y="1298"/>
                    </a:lnTo>
                    <a:lnTo>
                      <a:pt x="1327" y="1342"/>
                    </a:lnTo>
                    <a:lnTo>
                      <a:pt x="1313" y="1391"/>
                    </a:lnTo>
                    <a:lnTo>
                      <a:pt x="1305" y="1441"/>
                    </a:lnTo>
                    <a:lnTo>
                      <a:pt x="1302" y="1492"/>
                    </a:lnTo>
                    <a:lnTo>
                      <a:pt x="1305" y="1543"/>
                    </a:lnTo>
                    <a:lnTo>
                      <a:pt x="1313" y="1592"/>
                    </a:lnTo>
                    <a:lnTo>
                      <a:pt x="1327" y="1640"/>
                    </a:lnTo>
                    <a:lnTo>
                      <a:pt x="1345" y="1684"/>
                    </a:lnTo>
                    <a:lnTo>
                      <a:pt x="1368" y="1726"/>
                    </a:lnTo>
                    <a:lnTo>
                      <a:pt x="1396" y="1765"/>
                    </a:lnTo>
                    <a:lnTo>
                      <a:pt x="1428" y="1801"/>
                    </a:lnTo>
                    <a:lnTo>
                      <a:pt x="1463" y="1833"/>
                    </a:lnTo>
                    <a:lnTo>
                      <a:pt x="1502" y="1862"/>
                    </a:lnTo>
                    <a:lnTo>
                      <a:pt x="1470" y="1826"/>
                    </a:lnTo>
                    <a:lnTo>
                      <a:pt x="1443" y="1787"/>
                    </a:lnTo>
                    <a:lnTo>
                      <a:pt x="1420" y="1745"/>
                    </a:lnTo>
                    <a:lnTo>
                      <a:pt x="1401" y="1701"/>
                    </a:lnTo>
                    <a:lnTo>
                      <a:pt x="1388" y="1653"/>
                    </a:lnTo>
                    <a:lnTo>
                      <a:pt x="1379" y="1605"/>
                    </a:lnTo>
                    <a:lnTo>
                      <a:pt x="1376" y="1555"/>
                    </a:lnTo>
                    <a:lnTo>
                      <a:pt x="1379" y="1503"/>
                    </a:lnTo>
                    <a:lnTo>
                      <a:pt x="1388" y="1453"/>
                    </a:lnTo>
                    <a:lnTo>
                      <a:pt x="1402" y="1405"/>
                    </a:lnTo>
                    <a:lnTo>
                      <a:pt x="1421" y="1360"/>
                    </a:lnTo>
                    <a:lnTo>
                      <a:pt x="1446" y="1317"/>
                    </a:lnTo>
                    <a:lnTo>
                      <a:pt x="1473" y="1278"/>
                    </a:lnTo>
                    <a:lnTo>
                      <a:pt x="1506" y="1242"/>
                    </a:lnTo>
                    <a:lnTo>
                      <a:pt x="1542" y="1209"/>
                    </a:lnTo>
                    <a:lnTo>
                      <a:pt x="1583" y="1180"/>
                    </a:lnTo>
                    <a:lnTo>
                      <a:pt x="1625" y="1156"/>
                    </a:lnTo>
                    <a:lnTo>
                      <a:pt x="1671" y="1137"/>
                    </a:lnTo>
                    <a:lnTo>
                      <a:pt x="1718" y="1123"/>
                    </a:lnTo>
                    <a:lnTo>
                      <a:pt x="1768" y="1115"/>
                    </a:lnTo>
                    <a:lnTo>
                      <a:pt x="1820" y="1111"/>
                    </a:lnTo>
                    <a:lnTo>
                      <a:pt x="1873" y="1115"/>
                    </a:lnTo>
                    <a:lnTo>
                      <a:pt x="1925" y="1124"/>
                    </a:lnTo>
                    <a:lnTo>
                      <a:pt x="1974" y="1139"/>
                    </a:lnTo>
                    <a:lnTo>
                      <a:pt x="2020" y="1159"/>
                    </a:lnTo>
                    <a:lnTo>
                      <a:pt x="2064" y="1184"/>
                    </a:lnTo>
                    <a:lnTo>
                      <a:pt x="2028" y="1151"/>
                    </a:lnTo>
                    <a:lnTo>
                      <a:pt x="1988" y="1121"/>
                    </a:lnTo>
                    <a:lnTo>
                      <a:pt x="1944" y="1096"/>
                    </a:lnTo>
                    <a:lnTo>
                      <a:pt x="1898" y="1075"/>
                    </a:lnTo>
                    <a:lnTo>
                      <a:pt x="1850" y="1061"/>
                    </a:lnTo>
                    <a:lnTo>
                      <a:pt x="1798" y="1052"/>
                    </a:lnTo>
                    <a:lnTo>
                      <a:pt x="1745" y="1049"/>
                    </a:lnTo>
                    <a:close/>
                    <a:moveTo>
                      <a:pt x="1745" y="868"/>
                    </a:moveTo>
                    <a:lnTo>
                      <a:pt x="1809" y="871"/>
                    </a:lnTo>
                    <a:lnTo>
                      <a:pt x="1871" y="881"/>
                    </a:lnTo>
                    <a:lnTo>
                      <a:pt x="1931" y="897"/>
                    </a:lnTo>
                    <a:lnTo>
                      <a:pt x="1989" y="917"/>
                    </a:lnTo>
                    <a:lnTo>
                      <a:pt x="2043" y="943"/>
                    </a:lnTo>
                    <a:lnTo>
                      <a:pt x="2095" y="975"/>
                    </a:lnTo>
                    <a:lnTo>
                      <a:pt x="2142" y="1011"/>
                    </a:lnTo>
                    <a:lnTo>
                      <a:pt x="2187" y="1051"/>
                    </a:lnTo>
                    <a:lnTo>
                      <a:pt x="2227" y="1096"/>
                    </a:lnTo>
                    <a:lnTo>
                      <a:pt x="2263" y="1143"/>
                    </a:lnTo>
                    <a:lnTo>
                      <a:pt x="2295" y="1195"/>
                    </a:lnTo>
                    <a:lnTo>
                      <a:pt x="2321" y="1249"/>
                    </a:lnTo>
                    <a:lnTo>
                      <a:pt x="2343" y="1306"/>
                    </a:lnTo>
                    <a:lnTo>
                      <a:pt x="2357" y="1366"/>
                    </a:lnTo>
                    <a:lnTo>
                      <a:pt x="2367" y="1429"/>
                    </a:lnTo>
                    <a:lnTo>
                      <a:pt x="2370" y="1492"/>
                    </a:lnTo>
                    <a:lnTo>
                      <a:pt x="2367" y="1556"/>
                    </a:lnTo>
                    <a:lnTo>
                      <a:pt x="2357" y="1617"/>
                    </a:lnTo>
                    <a:lnTo>
                      <a:pt x="2343" y="1678"/>
                    </a:lnTo>
                    <a:lnTo>
                      <a:pt x="2321" y="1735"/>
                    </a:lnTo>
                    <a:lnTo>
                      <a:pt x="2295" y="1790"/>
                    </a:lnTo>
                    <a:lnTo>
                      <a:pt x="2263" y="1841"/>
                    </a:lnTo>
                    <a:lnTo>
                      <a:pt x="2227" y="1889"/>
                    </a:lnTo>
                    <a:lnTo>
                      <a:pt x="2187" y="1934"/>
                    </a:lnTo>
                    <a:lnTo>
                      <a:pt x="2142" y="1974"/>
                    </a:lnTo>
                    <a:lnTo>
                      <a:pt x="2095" y="2010"/>
                    </a:lnTo>
                    <a:lnTo>
                      <a:pt x="2043" y="2041"/>
                    </a:lnTo>
                    <a:lnTo>
                      <a:pt x="1989" y="2067"/>
                    </a:lnTo>
                    <a:lnTo>
                      <a:pt x="1931" y="2088"/>
                    </a:lnTo>
                    <a:lnTo>
                      <a:pt x="1871" y="2104"/>
                    </a:lnTo>
                    <a:lnTo>
                      <a:pt x="1809" y="2114"/>
                    </a:lnTo>
                    <a:lnTo>
                      <a:pt x="1745" y="2117"/>
                    </a:lnTo>
                    <a:lnTo>
                      <a:pt x="1681" y="2114"/>
                    </a:lnTo>
                    <a:lnTo>
                      <a:pt x="1620" y="2104"/>
                    </a:lnTo>
                    <a:lnTo>
                      <a:pt x="1559" y="2088"/>
                    </a:lnTo>
                    <a:lnTo>
                      <a:pt x="1502" y="2067"/>
                    </a:lnTo>
                    <a:lnTo>
                      <a:pt x="1448" y="2041"/>
                    </a:lnTo>
                    <a:lnTo>
                      <a:pt x="1396" y="2010"/>
                    </a:lnTo>
                    <a:lnTo>
                      <a:pt x="1348" y="1974"/>
                    </a:lnTo>
                    <a:lnTo>
                      <a:pt x="1304" y="1934"/>
                    </a:lnTo>
                    <a:lnTo>
                      <a:pt x="1264" y="1889"/>
                    </a:lnTo>
                    <a:lnTo>
                      <a:pt x="1227" y="1841"/>
                    </a:lnTo>
                    <a:lnTo>
                      <a:pt x="1196" y="1790"/>
                    </a:lnTo>
                    <a:lnTo>
                      <a:pt x="1169" y="1735"/>
                    </a:lnTo>
                    <a:lnTo>
                      <a:pt x="1148" y="1678"/>
                    </a:lnTo>
                    <a:lnTo>
                      <a:pt x="1133" y="1617"/>
                    </a:lnTo>
                    <a:lnTo>
                      <a:pt x="1124" y="1556"/>
                    </a:lnTo>
                    <a:lnTo>
                      <a:pt x="1120" y="1492"/>
                    </a:lnTo>
                    <a:lnTo>
                      <a:pt x="1124" y="1429"/>
                    </a:lnTo>
                    <a:lnTo>
                      <a:pt x="1133" y="1366"/>
                    </a:lnTo>
                    <a:lnTo>
                      <a:pt x="1148" y="1307"/>
                    </a:lnTo>
                    <a:lnTo>
                      <a:pt x="1169" y="1249"/>
                    </a:lnTo>
                    <a:lnTo>
                      <a:pt x="1196" y="1195"/>
                    </a:lnTo>
                    <a:lnTo>
                      <a:pt x="1227" y="1143"/>
                    </a:lnTo>
                    <a:lnTo>
                      <a:pt x="1264" y="1096"/>
                    </a:lnTo>
                    <a:lnTo>
                      <a:pt x="1304" y="1051"/>
                    </a:lnTo>
                    <a:lnTo>
                      <a:pt x="1348" y="1011"/>
                    </a:lnTo>
                    <a:lnTo>
                      <a:pt x="1396" y="975"/>
                    </a:lnTo>
                    <a:lnTo>
                      <a:pt x="1448" y="943"/>
                    </a:lnTo>
                    <a:lnTo>
                      <a:pt x="1502" y="917"/>
                    </a:lnTo>
                    <a:lnTo>
                      <a:pt x="1559" y="897"/>
                    </a:lnTo>
                    <a:lnTo>
                      <a:pt x="1620" y="881"/>
                    </a:lnTo>
                    <a:lnTo>
                      <a:pt x="1681" y="871"/>
                    </a:lnTo>
                    <a:lnTo>
                      <a:pt x="1745" y="868"/>
                    </a:lnTo>
                    <a:close/>
                    <a:moveTo>
                      <a:pt x="1745" y="668"/>
                    </a:moveTo>
                    <a:lnTo>
                      <a:pt x="1671" y="671"/>
                    </a:lnTo>
                    <a:lnTo>
                      <a:pt x="1597" y="681"/>
                    </a:lnTo>
                    <a:lnTo>
                      <a:pt x="1526" y="698"/>
                    </a:lnTo>
                    <a:lnTo>
                      <a:pt x="1458" y="720"/>
                    </a:lnTo>
                    <a:lnTo>
                      <a:pt x="1392" y="747"/>
                    </a:lnTo>
                    <a:lnTo>
                      <a:pt x="1329" y="780"/>
                    </a:lnTo>
                    <a:lnTo>
                      <a:pt x="1270" y="819"/>
                    </a:lnTo>
                    <a:lnTo>
                      <a:pt x="1214" y="862"/>
                    </a:lnTo>
                    <a:lnTo>
                      <a:pt x="1162" y="909"/>
                    </a:lnTo>
                    <a:lnTo>
                      <a:pt x="1114" y="961"/>
                    </a:lnTo>
                    <a:lnTo>
                      <a:pt x="1072" y="1017"/>
                    </a:lnTo>
                    <a:lnTo>
                      <a:pt x="1032" y="1077"/>
                    </a:lnTo>
                    <a:lnTo>
                      <a:pt x="1000" y="1139"/>
                    </a:lnTo>
                    <a:lnTo>
                      <a:pt x="972" y="1205"/>
                    </a:lnTo>
                    <a:lnTo>
                      <a:pt x="950" y="1273"/>
                    </a:lnTo>
                    <a:lnTo>
                      <a:pt x="933" y="1344"/>
                    </a:lnTo>
                    <a:lnTo>
                      <a:pt x="923" y="1417"/>
                    </a:lnTo>
                    <a:lnTo>
                      <a:pt x="920" y="1491"/>
                    </a:lnTo>
                    <a:lnTo>
                      <a:pt x="923" y="1567"/>
                    </a:lnTo>
                    <a:lnTo>
                      <a:pt x="933" y="1640"/>
                    </a:lnTo>
                    <a:lnTo>
                      <a:pt x="950" y="1710"/>
                    </a:lnTo>
                    <a:lnTo>
                      <a:pt x="972" y="1779"/>
                    </a:lnTo>
                    <a:lnTo>
                      <a:pt x="1000" y="1845"/>
                    </a:lnTo>
                    <a:lnTo>
                      <a:pt x="1032" y="1907"/>
                    </a:lnTo>
                    <a:lnTo>
                      <a:pt x="1072" y="1967"/>
                    </a:lnTo>
                    <a:lnTo>
                      <a:pt x="1114" y="2023"/>
                    </a:lnTo>
                    <a:lnTo>
                      <a:pt x="1162" y="2074"/>
                    </a:lnTo>
                    <a:lnTo>
                      <a:pt x="1214" y="2122"/>
                    </a:lnTo>
                    <a:lnTo>
                      <a:pt x="1270" y="2164"/>
                    </a:lnTo>
                    <a:lnTo>
                      <a:pt x="1329" y="2204"/>
                    </a:lnTo>
                    <a:lnTo>
                      <a:pt x="1392" y="2236"/>
                    </a:lnTo>
                    <a:lnTo>
                      <a:pt x="1458" y="2264"/>
                    </a:lnTo>
                    <a:lnTo>
                      <a:pt x="1526" y="2286"/>
                    </a:lnTo>
                    <a:lnTo>
                      <a:pt x="1597" y="2303"/>
                    </a:lnTo>
                    <a:lnTo>
                      <a:pt x="1671" y="2313"/>
                    </a:lnTo>
                    <a:lnTo>
                      <a:pt x="1745" y="2316"/>
                    </a:lnTo>
                    <a:lnTo>
                      <a:pt x="1820" y="2313"/>
                    </a:lnTo>
                    <a:lnTo>
                      <a:pt x="1893" y="2303"/>
                    </a:lnTo>
                    <a:lnTo>
                      <a:pt x="1964" y="2286"/>
                    </a:lnTo>
                    <a:lnTo>
                      <a:pt x="2033" y="2264"/>
                    </a:lnTo>
                    <a:lnTo>
                      <a:pt x="2099" y="2236"/>
                    </a:lnTo>
                    <a:lnTo>
                      <a:pt x="2161" y="2204"/>
                    </a:lnTo>
                    <a:lnTo>
                      <a:pt x="2221" y="2164"/>
                    </a:lnTo>
                    <a:lnTo>
                      <a:pt x="2277" y="2122"/>
                    </a:lnTo>
                    <a:lnTo>
                      <a:pt x="2329" y="2074"/>
                    </a:lnTo>
                    <a:lnTo>
                      <a:pt x="2377" y="2023"/>
                    </a:lnTo>
                    <a:lnTo>
                      <a:pt x="2419" y="1967"/>
                    </a:lnTo>
                    <a:lnTo>
                      <a:pt x="2458" y="1907"/>
                    </a:lnTo>
                    <a:lnTo>
                      <a:pt x="2491" y="1845"/>
                    </a:lnTo>
                    <a:lnTo>
                      <a:pt x="2519" y="1779"/>
                    </a:lnTo>
                    <a:lnTo>
                      <a:pt x="2541" y="1710"/>
                    </a:lnTo>
                    <a:lnTo>
                      <a:pt x="2558" y="1640"/>
                    </a:lnTo>
                    <a:lnTo>
                      <a:pt x="2567" y="1567"/>
                    </a:lnTo>
                    <a:lnTo>
                      <a:pt x="2571" y="1491"/>
                    </a:lnTo>
                    <a:lnTo>
                      <a:pt x="2567" y="1417"/>
                    </a:lnTo>
                    <a:lnTo>
                      <a:pt x="2558" y="1344"/>
                    </a:lnTo>
                    <a:lnTo>
                      <a:pt x="2541" y="1273"/>
                    </a:lnTo>
                    <a:lnTo>
                      <a:pt x="2519" y="1205"/>
                    </a:lnTo>
                    <a:lnTo>
                      <a:pt x="2491" y="1139"/>
                    </a:lnTo>
                    <a:lnTo>
                      <a:pt x="2458" y="1077"/>
                    </a:lnTo>
                    <a:lnTo>
                      <a:pt x="2419" y="1017"/>
                    </a:lnTo>
                    <a:lnTo>
                      <a:pt x="2377" y="961"/>
                    </a:lnTo>
                    <a:lnTo>
                      <a:pt x="2329" y="909"/>
                    </a:lnTo>
                    <a:lnTo>
                      <a:pt x="2277" y="862"/>
                    </a:lnTo>
                    <a:lnTo>
                      <a:pt x="2221" y="819"/>
                    </a:lnTo>
                    <a:lnTo>
                      <a:pt x="2161" y="780"/>
                    </a:lnTo>
                    <a:lnTo>
                      <a:pt x="2099" y="747"/>
                    </a:lnTo>
                    <a:lnTo>
                      <a:pt x="2033" y="720"/>
                    </a:lnTo>
                    <a:lnTo>
                      <a:pt x="1964" y="698"/>
                    </a:lnTo>
                    <a:lnTo>
                      <a:pt x="1893" y="681"/>
                    </a:lnTo>
                    <a:lnTo>
                      <a:pt x="1820" y="671"/>
                    </a:lnTo>
                    <a:lnTo>
                      <a:pt x="1745" y="668"/>
                    </a:lnTo>
                    <a:close/>
                    <a:moveTo>
                      <a:pt x="0" y="649"/>
                    </a:moveTo>
                    <a:lnTo>
                      <a:pt x="452" y="649"/>
                    </a:lnTo>
                    <a:lnTo>
                      <a:pt x="452" y="2147"/>
                    </a:lnTo>
                    <a:lnTo>
                      <a:pt x="0" y="2147"/>
                    </a:lnTo>
                    <a:lnTo>
                      <a:pt x="0" y="649"/>
                    </a:lnTo>
                    <a:close/>
                    <a:moveTo>
                      <a:pt x="1302" y="0"/>
                    </a:moveTo>
                    <a:lnTo>
                      <a:pt x="2126" y="0"/>
                    </a:lnTo>
                    <a:lnTo>
                      <a:pt x="2162" y="3"/>
                    </a:lnTo>
                    <a:lnTo>
                      <a:pt x="2196" y="13"/>
                    </a:lnTo>
                    <a:lnTo>
                      <a:pt x="2227" y="28"/>
                    </a:lnTo>
                    <a:lnTo>
                      <a:pt x="2256" y="48"/>
                    </a:lnTo>
                    <a:lnTo>
                      <a:pt x="2279" y="71"/>
                    </a:lnTo>
                    <a:lnTo>
                      <a:pt x="2299" y="100"/>
                    </a:lnTo>
                    <a:lnTo>
                      <a:pt x="2314" y="130"/>
                    </a:lnTo>
                    <a:lnTo>
                      <a:pt x="2324" y="164"/>
                    </a:lnTo>
                    <a:lnTo>
                      <a:pt x="2327" y="200"/>
                    </a:lnTo>
                    <a:lnTo>
                      <a:pt x="2327" y="237"/>
                    </a:lnTo>
                    <a:lnTo>
                      <a:pt x="3228" y="237"/>
                    </a:lnTo>
                    <a:lnTo>
                      <a:pt x="3264" y="240"/>
                    </a:lnTo>
                    <a:lnTo>
                      <a:pt x="3298" y="250"/>
                    </a:lnTo>
                    <a:lnTo>
                      <a:pt x="3329" y="265"/>
                    </a:lnTo>
                    <a:lnTo>
                      <a:pt x="3357" y="285"/>
                    </a:lnTo>
                    <a:lnTo>
                      <a:pt x="3381" y="308"/>
                    </a:lnTo>
                    <a:lnTo>
                      <a:pt x="3400" y="337"/>
                    </a:lnTo>
                    <a:lnTo>
                      <a:pt x="3415" y="367"/>
                    </a:lnTo>
                    <a:lnTo>
                      <a:pt x="3425" y="401"/>
                    </a:lnTo>
                    <a:lnTo>
                      <a:pt x="3428" y="437"/>
                    </a:lnTo>
                    <a:lnTo>
                      <a:pt x="3428" y="2360"/>
                    </a:lnTo>
                    <a:lnTo>
                      <a:pt x="3425" y="2396"/>
                    </a:lnTo>
                    <a:lnTo>
                      <a:pt x="3415" y="2429"/>
                    </a:lnTo>
                    <a:lnTo>
                      <a:pt x="3400" y="2461"/>
                    </a:lnTo>
                    <a:lnTo>
                      <a:pt x="3381" y="2488"/>
                    </a:lnTo>
                    <a:lnTo>
                      <a:pt x="3357" y="2513"/>
                    </a:lnTo>
                    <a:lnTo>
                      <a:pt x="3329" y="2532"/>
                    </a:lnTo>
                    <a:lnTo>
                      <a:pt x="3298" y="2546"/>
                    </a:lnTo>
                    <a:lnTo>
                      <a:pt x="3264" y="2556"/>
                    </a:lnTo>
                    <a:lnTo>
                      <a:pt x="3228" y="2559"/>
                    </a:lnTo>
                    <a:lnTo>
                      <a:pt x="200" y="2559"/>
                    </a:lnTo>
                    <a:lnTo>
                      <a:pt x="164" y="2556"/>
                    </a:lnTo>
                    <a:lnTo>
                      <a:pt x="130" y="2546"/>
                    </a:lnTo>
                    <a:lnTo>
                      <a:pt x="99" y="2532"/>
                    </a:lnTo>
                    <a:lnTo>
                      <a:pt x="71" y="2513"/>
                    </a:lnTo>
                    <a:lnTo>
                      <a:pt x="47" y="2488"/>
                    </a:lnTo>
                    <a:lnTo>
                      <a:pt x="28" y="2461"/>
                    </a:lnTo>
                    <a:lnTo>
                      <a:pt x="13" y="2429"/>
                    </a:lnTo>
                    <a:lnTo>
                      <a:pt x="3" y="2396"/>
                    </a:lnTo>
                    <a:lnTo>
                      <a:pt x="0" y="2360"/>
                    </a:lnTo>
                    <a:lnTo>
                      <a:pt x="0" y="2297"/>
                    </a:lnTo>
                    <a:lnTo>
                      <a:pt x="527" y="2297"/>
                    </a:lnTo>
                    <a:lnTo>
                      <a:pt x="546" y="2295"/>
                    </a:lnTo>
                    <a:lnTo>
                      <a:pt x="564" y="2287"/>
                    </a:lnTo>
                    <a:lnTo>
                      <a:pt x="580" y="2276"/>
                    </a:lnTo>
                    <a:lnTo>
                      <a:pt x="591" y="2260"/>
                    </a:lnTo>
                    <a:lnTo>
                      <a:pt x="599" y="2243"/>
                    </a:lnTo>
                    <a:lnTo>
                      <a:pt x="601" y="2223"/>
                    </a:lnTo>
                    <a:lnTo>
                      <a:pt x="601" y="575"/>
                    </a:lnTo>
                    <a:lnTo>
                      <a:pt x="599" y="555"/>
                    </a:lnTo>
                    <a:lnTo>
                      <a:pt x="591" y="537"/>
                    </a:lnTo>
                    <a:lnTo>
                      <a:pt x="580" y="522"/>
                    </a:lnTo>
                    <a:lnTo>
                      <a:pt x="564" y="510"/>
                    </a:lnTo>
                    <a:lnTo>
                      <a:pt x="546" y="503"/>
                    </a:lnTo>
                    <a:lnTo>
                      <a:pt x="527" y="500"/>
                    </a:lnTo>
                    <a:lnTo>
                      <a:pt x="0" y="500"/>
                    </a:lnTo>
                    <a:lnTo>
                      <a:pt x="0" y="437"/>
                    </a:lnTo>
                    <a:lnTo>
                      <a:pt x="3" y="401"/>
                    </a:lnTo>
                    <a:lnTo>
                      <a:pt x="13" y="367"/>
                    </a:lnTo>
                    <a:lnTo>
                      <a:pt x="28" y="337"/>
                    </a:lnTo>
                    <a:lnTo>
                      <a:pt x="47" y="308"/>
                    </a:lnTo>
                    <a:lnTo>
                      <a:pt x="71" y="285"/>
                    </a:lnTo>
                    <a:lnTo>
                      <a:pt x="99" y="265"/>
                    </a:lnTo>
                    <a:lnTo>
                      <a:pt x="130" y="250"/>
                    </a:lnTo>
                    <a:lnTo>
                      <a:pt x="164" y="240"/>
                    </a:lnTo>
                    <a:lnTo>
                      <a:pt x="200" y="237"/>
                    </a:lnTo>
                    <a:lnTo>
                      <a:pt x="209" y="237"/>
                    </a:lnTo>
                    <a:lnTo>
                      <a:pt x="219" y="207"/>
                    </a:lnTo>
                    <a:lnTo>
                      <a:pt x="235" y="178"/>
                    </a:lnTo>
                    <a:lnTo>
                      <a:pt x="254" y="153"/>
                    </a:lnTo>
                    <a:lnTo>
                      <a:pt x="278" y="130"/>
                    </a:lnTo>
                    <a:lnTo>
                      <a:pt x="305" y="112"/>
                    </a:lnTo>
                    <a:lnTo>
                      <a:pt x="335" y="99"/>
                    </a:lnTo>
                    <a:lnTo>
                      <a:pt x="367" y="90"/>
                    </a:lnTo>
                    <a:lnTo>
                      <a:pt x="402" y="88"/>
                    </a:lnTo>
                    <a:lnTo>
                      <a:pt x="702" y="88"/>
                    </a:lnTo>
                    <a:lnTo>
                      <a:pt x="736" y="90"/>
                    </a:lnTo>
                    <a:lnTo>
                      <a:pt x="767" y="99"/>
                    </a:lnTo>
                    <a:lnTo>
                      <a:pt x="797" y="112"/>
                    </a:lnTo>
                    <a:lnTo>
                      <a:pt x="825" y="130"/>
                    </a:lnTo>
                    <a:lnTo>
                      <a:pt x="848" y="153"/>
                    </a:lnTo>
                    <a:lnTo>
                      <a:pt x="868" y="178"/>
                    </a:lnTo>
                    <a:lnTo>
                      <a:pt x="883" y="207"/>
                    </a:lnTo>
                    <a:lnTo>
                      <a:pt x="895" y="237"/>
                    </a:lnTo>
                    <a:lnTo>
                      <a:pt x="1101" y="237"/>
                    </a:lnTo>
                    <a:lnTo>
                      <a:pt x="1101" y="200"/>
                    </a:lnTo>
                    <a:lnTo>
                      <a:pt x="1105" y="164"/>
                    </a:lnTo>
                    <a:lnTo>
                      <a:pt x="1114" y="130"/>
                    </a:lnTo>
                    <a:lnTo>
                      <a:pt x="1129" y="100"/>
                    </a:lnTo>
                    <a:lnTo>
                      <a:pt x="1148" y="71"/>
                    </a:lnTo>
                    <a:lnTo>
                      <a:pt x="1172" y="48"/>
                    </a:lnTo>
                    <a:lnTo>
                      <a:pt x="1201" y="28"/>
                    </a:lnTo>
                    <a:lnTo>
                      <a:pt x="1232" y="13"/>
                    </a:lnTo>
                    <a:lnTo>
                      <a:pt x="1266" y="3"/>
                    </a:lnTo>
                    <a:lnTo>
                      <a:pt x="1302" y="0"/>
                    </a:lnTo>
                    <a:close/>
                  </a:path>
                </a:pathLst>
              </a:custGeom>
              <a:solidFill>
                <a:schemeClr val="bg1"/>
              </a:solidFill>
              <a:ln w="0">
                <a:noFill/>
                <a:prstDash val="solid"/>
                <a:round/>
              </a:ln>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350" dirty="0">
                  <a:cs typeface="+mn-ea"/>
                  <a:sym typeface="+mn-lt"/>
                </a:endParaRPr>
              </a:p>
            </p:txBody>
          </p:sp>
          <p:sp>
            <p:nvSpPr>
              <p:cNvPr id="55" name="矩形 54"/>
              <p:cNvSpPr/>
              <p:nvPr/>
            </p:nvSpPr>
            <p:spPr>
              <a:xfrm>
                <a:off x="7129" y="1644"/>
                <a:ext cx="4878" cy="4609"/>
              </a:xfrm>
              <a:prstGeom prst="rect">
                <a:avLst/>
              </a:prstGeom>
            </p:spPr>
            <p:txBody>
              <a:bodyPr wrap="square">
                <a:spAutoFit/>
              </a:bodyPr>
              <a:lstStyle/>
              <a:p>
                <a:pPr>
                  <a:lnSpc>
                    <a:spcPct val="150000"/>
                  </a:lnSpc>
                </a:pPr>
                <a:r>
                  <a:rPr lang="zh-CN" altLang="en-US" sz="2400" dirty="0">
                    <a:cs typeface="+mn-ea"/>
                    <a:sym typeface="+mn-lt"/>
                  </a:rPr>
                  <a:t>       随着时代的进步，我国青少年面临着日益复杂的挑战和广阔的机遇。在“二十大”和国家“十四五”规划战略的引领下，青少年的成长发展被认为是国家未来的重要力量。然而，青少年面临诸多成长困境，需要政策支持和社会关注。</a:t>
                </a:r>
              </a:p>
            </p:txBody>
          </p:sp>
        </p:grpSp>
      </p:gr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500"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strVal val="#ppt_w+.3"/>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7" presetClass="entr" presetSubtype="10" fill="hold" nodeType="afterEffect">
                                  <p:stCondLst>
                                    <p:cond delay="0"/>
                                  </p:stCondLst>
                                  <p:childTnLst>
                                    <p:set>
                                      <p:cBhvr>
                                        <p:cTn id="12" dur="500"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fltVal val="0"/>
                                          </p:val>
                                        </p:tav>
                                        <p:tav tm="100000">
                                          <p:val>
                                            <p:strVal val="#ppt_w"/>
                                          </p:val>
                                        </p:tav>
                                      </p:tavLst>
                                    </p:anim>
                                    <p:anim calcmode="lin" valueType="num">
                                      <p:cBhvr>
                                        <p:cTn id="14"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cs typeface="+mn-ea"/>
              <a:sym typeface="+mn-lt"/>
            </a:endParaRPr>
          </a:p>
        </p:txBody>
      </p:sp>
      <p:sp>
        <p:nvSpPr>
          <p:cNvPr id="35" name="矩形 34"/>
          <p:cNvSpPr/>
          <p:nvPr/>
        </p:nvSpPr>
        <p:spPr>
          <a:xfrm>
            <a:off x="180340" y="265430"/>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18" name="组合 17"/>
          <p:cNvGrpSpPr/>
          <p:nvPr/>
        </p:nvGrpSpPr>
        <p:grpSpPr>
          <a:xfrm>
            <a:off x="282781" y="632460"/>
            <a:ext cx="4313673" cy="3987749"/>
            <a:chOff x="543" y="767"/>
            <a:chExt cx="6387" cy="5699"/>
          </a:xfrm>
        </p:grpSpPr>
        <p:sp>
          <p:nvSpPr>
            <p:cNvPr id="5" name="椭圆 4"/>
            <p:cNvSpPr/>
            <p:nvPr/>
          </p:nvSpPr>
          <p:spPr>
            <a:xfrm>
              <a:off x="543" y="767"/>
              <a:ext cx="6387" cy="5699"/>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cs typeface="+mn-ea"/>
                <a:sym typeface="+mn-lt"/>
              </a:endParaRPr>
            </a:p>
          </p:txBody>
        </p:sp>
        <p:sp>
          <p:nvSpPr>
            <p:cNvPr id="11" name="矩形 10"/>
            <p:cNvSpPr/>
            <p:nvPr/>
          </p:nvSpPr>
          <p:spPr>
            <a:xfrm>
              <a:off x="1285" y="1302"/>
              <a:ext cx="4800" cy="4296"/>
            </a:xfrm>
            <a:prstGeom prst="rect">
              <a:avLst/>
            </a:prstGeom>
          </p:spPr>
          <p:txBody>
            <a:bodyPr wrap="square">
              <a:spAutoFit/>
            </a:bodyPr>
            <a:lstStyle/>
            <a:p>
              <a:pPr>
                <a:lnSpc>
                  <a:spcPct val="150000"/>
                </a:lnSpc>
              </a:pPr>
              <a:r>
                <a:rPr lang="zh-CN" altLang="en-US" dirty="0">
                  <a:cs typeface="+mn-ea"/>
                  <a:sym typeface="+mn-lt"/>
                </a:rPr>
                <a:t>       一是心理健康问题持续增长。据调查显示，焦虑、抑郁等心理问题患病率在青少年中呈上升趋势。青少年心理问题咨询量较高。高考前夕，一些地区的心理咨询热线处于爆满状态。</a:t>
              </a:r>
            </a:p>
          </p:txBody>
        </p:sp>
      </p:grpSp>
      <p:sp>
        <p:nvSpPr>
          <p:cNvPr id="9" name="椭圆 8"/>
          <p:cNvSpPr/>
          <p:nvPr/>
        </p:nvSpPr>
        <p:spPr>
          <a:xfrm>
            <a:off x="4765149" y="350771"/>
            <a:ext cx="4091049" cy="398774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nvGrpSpPr>
          <p:cNvPr id="44" name="组合 43">
            <a:extLst>
              <a:ext uri="{FF2B5EF4-FFF2-40B4-BE49-F238E27FC236}">
                <a16:creationId xmlns:a16="http://schemas.microsoft.com/office/drawing/2014/main" id="{15F8404E-849B-4D52-34CE-EC66C4C1678F}"/>
              </a:ext>
            </a:extLst>
          </p:cNvPr>
          <p:cNvGrpSpPr/>
          <p:nvPr/>
        </p:nvGrpSpPr>
        <p:grpSpPr>
          <a:xfrm>
            <a:off x="3418840" y="343830"/>
            <a:ext cx="2299335" cy="400050"/>
            <a:chOff x="5314" y="531"/>
            <a:chExt cx="3621" cy="630"/>
          </a:xfrm>
        </p:grpSpPr>
        <p:sp>
          <p:nvSpPr>
            <p:cNvPr id="45" name="文本框 44">
              <a:extLst>
                <a:ext uri="{FF2B5EF4-FFF2-40B4-BE49-F238E27FC236}">
                  <a16:creationId xmlns:a16="http://schemas.microsoft.com/office/drawing/2014/main" id="{A77CD1D0-3F3A-C858-9D76-16A5934DA770}"/>
                </a:ext>
              </a:extLst>
            </p:cNvPr>
            <p:cNvSpPr txBox="1"/>
            <p:nvPr/>
          </p:nvSpPr>
          <p:spPr>
            <a:xfrm>
              <a:off x="6478" y="531"/>
              <a:ext cx="1323" cy="630"/>
            </a:xfrm>
            <a:prstGeom prst="rect">
              <a:avLst/>
            </a:prstGeom>
            <a:noFill/>
          </p:spPr>
          <p:txBody>
            <a:bodyPr wrap="none" rtlCol="0">
              <a:spAutoFit/>
            </a:bodyPr>
            <a:lstStyle/>
            <a:p>
              <a:pPr algn="ctr"/>
              <a:r>
                <a:rPr lang="zh-CN" altLang="en-US" sz="2000" b="1" dirty="0">
                  <a:solidFill>
                    <a:schemeClr val="tx1">
                      <a:lumMod val="65000"/>
                      <a:lumOff val="35000"/>
                    </a:schemeClr>
                  </a:solidFill>
                  <a:cs typeface="+mn-ea"/>
                  <a:sym typeface="+mn-lt"/>
                </a:rPr>
                <a:t>问题</a:t>
              </a:r>
              <a:r>
                <a:rPr lang="en-US" altLang="zh-CN" sz="2000" b="1" dirty="0">
                  <a:solidFill>
                    <a:schemeClr val="tx1">
                      <a:lumMod val="65000"/>
                      <a:lumOff val="35000"/>
                    </a:schemeClr>
                  </a:solidFill>
                  <a:cs typeface="+mn-ea"/>
                  <a:sym typeface="+mn-lt"/>
                </a:rPr>
                <a:t>1</a:t>
              </a:r>
              <a:endParaRPr lang="zh-CN" altLang="en-US" sz="2000" b="1" dirty="0">
                <a:solidFill>
                  <a:schemeClr val="tx1">
                    <a:lumMod val="65000"/>
                    <a:lumOff val="35000"/>
                  </a:schemeClr>
                </a:solidFill>
                <a:cs typeface="+mn-ea"/>
                <a:sym typeface="+mn-lt"/>
              </a:endParaRPr>
            </a:p>
          </p:txBody>
        </p:sp>
        <p:grpSp>
          <p:nvGrpSpPr>
            <p:cNvPr id="46" name="组合 45">
              <a:extLst>
                <a:ext uri="{FF2B5EF4-FFF2-40B4-BE49-F238E27FC236}">
                  <a16:creationId xmlns:a16="http://schemas.microsoft.com/office/drawing/2014/main" id="{5556918C-D64B-8F3D-A4C6-3B559D91DDBB}"/>
                </a:ext>
              </a:extLst>
            </p:cNvPr>
            <p:cNvGrpSpPr/>
            <p:nvPr/>
          </p:nvGrpSpPr>
          <p:grpSpPr>
            <a:xfrm>
              <a:off x="5314" y="704"/>
              <a:ext cx="3621" cy="282"/>
              <a:chOff x="5314" y="704"/>
              <a:chExt cx="3621" cy="282"/>
            </a:xfrm>
          </p:grpSpPr>
          <p:sp>
            <p:nvSpPr>
              <p:cNvPr id="47" name="等腰三角形 46">
                <a:extLst>
                  <a:ext uri="{FF2B5EF4-FFF2-40B4-BE49-F238E27FC236}">
                    <a16:creationId xmlns:a16="http://schemas.microsoft.com/office/drawing/2014/main" id="{2D493165-B6DC-A4CF-630E-78FEE95FE975}"/>
                  </a:ext>
                </a:extLst>
              </p:cNvPr>
              <p:cNvSpPr/>
              <p:nvPr/>
            </p:nvSpPr>
            <p:spPr>
              <a:xfrm rot="16200000">
                <a:off x="529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8" name="等腰三角形 47">
                <a:extLst>
                  <a:ext uri="{FF2B5EF4-FFF2-40B4-BE49-F238E27FC236}">
                    <a16:creationId xmlns:a16="http://schemas.microsoft.com/office/drawing/2014/main" id="{865E2AEB-1630-F68F-4884-39991CD0A648}"/>
                  </a:ext>
                </a:extLst>
              </p:cNvPr>
              <p:cNvSpPr/>
              <p:nvPr/>
            </p:nvSpPr>
            <p:spPr>
              <a:xfrm rot="5400000" flipH="1">
                <a:off x="8670"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pic>
        <p:nvPicPr>
          <p:cNvPr id="3" name="图片 2">
            <a:extLst>
              <a:ext uri="{FF2B5EF4-FFF2-40B4-BE49-F238E27FC236}">
                <a16:creationId xmlns:a16="http://schemas.microsoft.com/office/drawing/2014/main" id="{3E544A4C-1B92-A147-589B-6005B119522F}"/>
              </a:ext>
            </a:extLst>
          </p:cNvPr>
          <p:cNvPicPr>
            <a:picLocks noChangeAspect="1"/>
          </p:cNvPicPr>
          <p:nvPr/>
        </p:nvPicPr>
        <p:blipFill>
          <a:blip r:embed="rId2"/>
          <a:stretch>
            <a:fillRect/>
          </a:stretch>
        </p:blipFill>
        <p:spPr>
          <a:xfrm>
            <a:off x="5282624" y="1006413"/>
            <a:ext cx="3056098" cy="2567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0.7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0" presetClass="entr" presetSubtype="0" decel="100000" fill="hold" nodeType="afterEffect">
                                  <p:stCondLst>
                                    <p:cond delay="0"/>
                                  </p:stCondLst>
                                  <p:childTnLst>
                                    <p:set>
                                      <p:cBhvr>
                                        <p:cTn id="12" dur="500"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strVal val="#ppt_w+.3"/>
                                          </p:val>
                                        </p:tav>
                                        <p:tav tm="100000">
                                          <p:val>
                                            <p:strVal val="#ppt_w"/>
                                          </p:val>
                                        </p:tav>
                                      </p:tavLst>
                                    </p:anim>
                                    <p:anim calcmode="lin" valueType="num">
                                      <p:cBhvr>
                                        <p:cTn id="14" dur="500" fill="hold"/>
                                        <p:tgtEl>
                                          <p:spTgt spid="44"/>
                                        </p:tgtEl>
                                        <p:attrNameLst>
                                          <p:attrName>ppt_h</p:attrName>
                                        </p:attrNameLst>
                                      </p:cBhvr>
                                      <p:tavLst>
                                        <p:tav tm="0">
                                          <p:val>
                                            <p:strVal val="#ppt_h"/>
                                          </p:val>
                                        </p:tav>
                                        <p:tav tm="100000">
                                          <p:val>
                                            <p:strVal val="#ppt_h"/>
                                          </p:val>
                                        </p:tav>
                                      </p:tavLst>
                                    </p:anim>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430"/>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18" name="组合 17"/>
          <p:cNvGrpSpPr/>
          <p:nvPr/>
        </p:nvGrpSpPr>
        <p:grpSpPr>
          <a:xfrm>
            <a:off x="282782" y="632460"/>
            <a:ext cx="4365562" cy="4103748"/>
            <a:chOff x="543" y="767"/>
            <a:chExt cx="6786" cy="6009"/>
          </a:xfrm>
        </p:grpSpPr>
        <p:sp>
          <p:nvSpPr>
            <p:cNvPr id="5" name="椭圆 4"/>
            <p:cNvSpPr/>
            <p:nvPr/>
          </p:nvSpPr>
          <p:spPr>
            <a:xfrm>
              <a:off x="543" y="767"/>
              <a:ext cx="6786" cy="6009"/>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1" name="矩形 10"/>
            <p:cNvSpPr/>
            <p:nvPr/>
          </p:nvSpPr>
          <p:spPr>
            <a:xfrm>
              <a:off x="1231" y="1441"/>
              <a:ext cx="5336" cy="43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       二是网络成瘾现象普遍存在。据报告显示，相当多的青少年存在过度使用网络，中国青少年网民已超过</a:t>
              </a:r>
              <a:r>
                <a:rPr kumimoji="0" lang="en-US" altLang="zh-CN" b="0" i="0" u="none" strike="noStrike" kern="1200" cap="none" spc="0" normalizeH="0" baseline="0" noProof="0" dirty="0">
                  <a:ln>
                    <a:noFill/>
                  </a:ln>
                  <a:solidFill>
                    <a:prstClr val="black"/>
                  </a:solidFill>
                  <a:effectLst/>
                  <a:uLnTx/>
                  <a:uFillTx/>
                  <a:latin typeface="Arial"/>
                  <a:ea typeface="微软雅黑"/>
                  <a:cs typeface="+mn-ea"/>
                  <a:sym typeface="+mn-lt"/>
                </a:rPr>
                <a:t>2</a:t>
              </a: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亿，其中有超过</a:t>
              </a:r>
              <a:r>
                <a:rPr kumimoji="0" lang="en-US" altLang="zh-CN" b="0" i="0" u="none" strike="noStrike" kern="1200" cap="none" spc="0" normalizeH="0" baseline="0" noProof="0" dirty="0">
                  <a:ln>
                    <a:noFill/>
                  </a:ln>
                  <a:solidFill>
                    <a:prstClr val="black"/>
                  </a:solidFill>
                  <a:effectLst/>
                  <a:uLnTx/>
                  <a:uFillTx/>
                  <a:latin typeface="Arial"/>
                  <a:ea typeface="微软雅黑"/>
                  <a:cs typeface="+mn-ea"/>
                  <a:sym typeface="+mn-lt"/>
                </a:rPr>
                <a:t>50%</a:t>
              </a: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的青少年每天使用互联网时间超过</a:t>
              </a:r>
              <a:r>
                <a:rPr kumimoji="0" lang="en-US" altLang="zh-CN" b="0" i="0" u="none" strike="noStrike" kern="1200" cap="none" spc="0" normalizeH="0" baseline="0" noProof="0" dirty="0">
                  <a:ln>
                    <a:noFill/>
                  </a:ln>
                  <a:solidFill>
                    <a:prstClr val="black"/>
                  </a:solidFill>
                  <a:effectLst/>
                  <a:uLnTx/>
                  <a:uFillTx/>
                  <a:latin typeface="Arial"/>
                  <a:ea typeface="微软雅黑"/>
                  <a:cs typeface="+mn-ea"/>
                  <a:sym typeface="+mn-lt"/>
                </a:rPr>
                <a:t>3</a:t>
              </a: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小时，近</a:t>
              </a:r>
              <a:r>
                <a:rPr kumimoji="0" lang="en-US" altLang="zh-CN" b="0" i="0" u="none" strike="noStrike" kern="1200" cap="none" spc="0" normalizeH="0" baseline="0" noProof="0" dirty="0">
                  <a:ln>
                    <a:noFill/>
                  </a:ln>
                  <a:solidFill>
                    <a:prstClr val="black"/>
                  </a:solidFill>
                  <a:effectLst/>
                  <a:uLnTx/>
                  <a:uFillTx/>
                  <a:latin typeface="Arial"/>
                  <a:ea typeface="微软雅黑"/>
                  <a:cs typeface="+mn-ea"/>
                  <a:sym typeface="+mn-lt"/>
                </a:rPr>
                <a:t>20%</a:t>
              </a: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的人每天上网时间超过</a:t>
              </a:r>
              <a:r>
                <a:rPr kumimoji="0" lang="en-US" altLang="zh-CN" b="0" i="0" u="none" strike="noStrike" kern="1200" cap="none" spc="0" normalizeH="0" baseline="0" noProof="0" dirty="0">
                  <a:ln>
                    <a:noFill/>
                  </a:ln>
                  <a:solidFill>
                    <a:prstClr val="black"/>
                  </a:solidFill>
                  <a:effectLst/>
                  <a:uLnTx/>
                  <a:uFillTx/>
                  <a:latin typeface="Arial"/>
                  <a:ea typeface="微软雅黑"/>
                  <a:cs typeface="+mn-ea"/>
                  <a:sym typeface="+mn-lt"/>
                </a:rPr>
                <a:t>5</a:t>
              </a:r>
              <a:r>
                <a:rPr kumimoji="0" lang="zh-CN" altLang="en-US" b="0" i="0" u="none" strike="noStrike" kern="1200" cap="none" spc="0" normalizeH="0" baseline="0" noProof="0" dirty="0">
                  <a:ln>
                    <a:noFill/>
                  </a:ln>
                  <a:solidFill>
                    <a:prstClr val="black"/>
                  </a:solidFill>
                  <a:effectLst/>
                  <a:uLnTx/>
                  <a:uFillTx/>
                  <a:latin typeface="Arial"/>
                  <a:ea typeface="微软雅黑"/>
                  <a:cs typeface="+mn-ea"/>
                  <a:sym typeface="+mn-lt"/>
                </a:rPr>
                <a:t>小时。</a:t>
              </a:r>
            </a:p>
          </p:txBody>
        </p:sp>
      </p:grpSp>
      <p:sp>
        <p:nvSpPr>
          <p:cNvPr id="9" name="椭圆 8"/>
          <p:cNvSpPr/>
          <p:nvPr/>
        </p:nvSpPr>
        <p:spPr>
          <a:xfrm>
            <a:off x="4863620" y="453685"/>
            <a:ext cx="3856530" cy="3784062"/>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nvGrpSpPr>
          <p:cNvPr id="44" name="组合 43">
            <a:extLst>
              <a:ext uri="{FF2B5EF4-FFF2-40B4-BE49-F238E27FC236}">
                <a16:creationId xmlns:a16="http://schemas.microsoft.com/office/drawing/2014/main" id="{15F8404E-849B-4D52-34CE-EC66C4C1678F}"/>
              </a:ext>
            </a:extLst>
          </p:cNvPr>
          <p:cNvGrpSpPr/>
          <p:nvPr/>
        </p:nvGrpSpPr>
        <p:grpSpPr>
          <a:xfrm>
            <a:off x="3418840" y="343830"/>
            <a:ext cx="2299335" cy="400050"/>
            <a:chOff x="5314" y="531"/>
            <a:chExt cx="3621" cy="630"/>
          </a:xfrm>
        </p:grpSpPr>
        <p:sp>
          <p:nvSpPr>
            <p:cNvPr id="45" name="文本框 44">
              <a:extLst>
                <a:ext uri="{FF2B5EF4-FFF2-40B4-BE49-F238E27FC236}">
                  <a16:creationId xmlns:a16="http://schemas.microsoft.com/office/drawing/2014/main" id="{A77CD1D0-3F3A-C858-9D76-16A5934DA770}"/>
                </a:ext>
              </a:extLst>
            </p:cNvPr>
            <p:cNvSpPr txBox="1"/>
            <p:nvPr/>
          </p:nvSpPr>
          <p:spPr>
            <a:xfrm>
              <a:off x="6478" y="531"/>
              <a:ext cx="1323" cy="6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问题</a:t>
              </a:r>
              <a:r>
                <a:rPr kumimoji="0" lang="en-US" altLang="zh-CN"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2</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46" name="组合 45">
              <a:extLst>
                <a:ext uri="{FF2B5EF4-FFF2-40B4-BE49-F238E27FC236}">
                  <a16:creationId xmlns:a16="http://schemas.microsoft.com/office/drawing/2014/main" id="{5556918C-D64B-8F3D-A4C6-3B559D91DDBB}"/>
                </a:ext>
              </a:extLst>
            </p:cNvPr>
            <p:cNvGrpSpPr/>
            <p:nvPr/>
          </p:nvGrpSpPr>
          <p:grpSpPr>
            <a:xfrm>
              <a:off x="5314" y="704"/>
              <a:ext cx="3621" cy="282"/>
              <a:chOff x="5314" y="704"/>
              <a:chExt cx="3621" cy="282"/>
            </a:xfrm>
          </p:grpSpPr>
          <p:sp>
            <p:nvSpPr>
              <p:cNvPr id="47" name="等腰三角形 46">
                <a:extLst>
                  <a:ext uri="{FF2B5EF4-FFF2-40B4-BE49-F238E27FC236}">
                    <a16:creationId xmlns:a16="http://schemas.microsoft.com/office/drawing/2014/main" id="{2D493165-B6DC-A4CF-630E-78FEE95FE975}"/>
                  </a:ext>
                </a:extLst>
              </p:cNvPr>
              <p:cNvSpPr/>
              <p:nvPr/>
            </p:nvSpPr>
            <p:spPr>
              <a:xfrm rot="16200000">
                <a:off x="529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8" name="等腰三角形 47">
                <a:extLst>
                  <a:ext uri="{FF2B5EF4-FFF2-40B4-BE49-F238E27FC236}">
                    <a16:creationId xmlns:a16="http://schemas.microsoft.com/office/drawing/2014/main" id="{865E2AEB-1630-F68F-4884-39991CD0A648}"/>
                  </a:ext>
                </a:extLst>
              </p:cNvPr>
              <p:cNvSpPr/>
              <p:nvPr/>
            </p:nvSpPr>
            <p:spPr>
              <a:xfrm rot="5400000" flipH="1">
                <a:off x="8670"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grpSp>
      <p:pic>
        <p:nvPicPr>
          <p:cNvPr id="3" name="图片 2">
            <a:extLst>
              <a:ext uri="{FF2B5EF4-FFF2-40B4-BE49-F238E27FC236}">
                <a16:creationId xmlns:a16="http://schemas.microsoft.com/office/drawing/2014/main" id="{1AD442D7-0500-281A-EAF9-AB4727A75708}"/>
              </a:ext>
            </a:extLst>
          </p:cNvPr>
          <p:cNvPicPr>
            <a:picLocks noChangeAspect="1"/>
          </p:cNvPicPr>
          <p:nvPr/>
        </p:nvPicPr>
        <p:blipFill>
          <a:blip r:embed="rId2"/>
          <a:stretch>
            <a:fillRect/>
          </a:stretch>
        </p:blipFill>
        <p:spPr>
          <a:xfrm>
            <a:off x="5411262" y="1175857"/>
            <a:ext cx="2818337" cy="2205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3491797"/>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0.7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0" presetClass="entr" presetSubtype="0" decel="100000" fill="hold" nodeType="afterEffect">
                                  <p:stCondLst>
                                    <p:cond delay="0"/>
                                  </p:stCondLst>
                                  <p:childTnLst>
                                    <p:set>
                                      <p:cBhvr>
                                        <p:cTn id="12" dur="500"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strVal val="#ppt_w+.3"/>
                                          </p:val>
                                        </p:tav>
                                        <p:tav tm="100000">
                                          <p:val>
                                            <p:strVal val="#ppt_w"/>
                                          </p:val>
                                        </p:tav>
                                      </p:tavLst>
                                    </p:anim>
                                    <p:anim calcmode="lin" valueType="num">
                                      <p:cBhvr>
                                        <p:cTn id="14" dur="500" fill="hold"/>
                                        <p:tgtEl>
                                          <p:spTgt spid="44"/>
                                        </p:tgtEl>
                                        <p:attrNameLst>
                                          <p:attrName>ppt_h</p:attrName>
                                        </p:attrNameLst>
                                      </p:cBhvr>
                                      <p:tavLst>
                                        <p:tav tm="0">
                                          <p:val>
                                            <p:strVal val="#ppt_h"/>
                                          </p:val>
                                        </p:tav>
                                        <p:tav tm="100000">
                                          <p:val>
                                            <p:strVal val="#ppt_h"/>
                                          </p:val>
                                        </p:tav>
                                      </p:tavLst>
                                    </p:anim>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112"/>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18" name="组合 17"/>
          <p:cNvGrpSpPr/>
          <p:nvPr/>
        </p:nvGrpSpPr>
        <p:grpSpPr>
          <a:xfrm>
            <a:off x="282782" y="632460"/>
            <a:ext cx="4365562" cy="4103748"/>
            <a:chOff x="543" y="767"/>
            <a:chExt cx="6786" cy="6009"/>
          </a:xfrm>
        </p:grpSpPr>
        <p:sp>
          <p:nvSpPr>
            <p:cNvPr id="5" name="椭圆 4"/>
            <p:cNvSpPr/>
            <p:nvPr/>
          </p:nvSpPr>
          <p:spPr>
            <a:xfrm>
              <a:off x="543" y="767"/>
              <a:ext cx="6786" cy="6009"/>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1" name="矩形 10"/>
            <p:cNvSpPr/>
            <p:nvPr/>
          </p:nvSpPr>
          <p:spPr>
            <a:xfrm>
              <a:off x="1231" y="1441"/>
              <a:ext cx="5336" cy="43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ea"/>
                  <a:sym typeface="+mn-lt"/>
                </a:rPr>
                <a:t>       三是青少年教育资源不均衡。根据国家统计局数据，中国西部和农村部分地区的青少年教育资源严重不足。一些偏远学校条件落后，缺乏现代化设施和优质教学资源而无法正常开课，导致青少年教育质量失衡。 </a:t>
              </a:r>
            </a:p>
          </p:txBody>
        </p:sp>
      </p:grpSp>
      <p:sp>
        <p:nvSpPr>
          <p:cNvPr id="9" name="椭圆 8"/>
          <p:cNvSpPr/>
          <p:nvPr/>
        </p:nvSpPr>
        <p:spPr>
          <a:xfrm>
            <a:off x="4863620" y="453685"/>
            <a:ext cx="3856530" cy="3784062"/>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nvGrpSpPr>
          <p:cNvPr id="44" name="组合 43">
            <a:extLst>
              <a:ext uri="{FF2B5EF4-FFF2-40B4-BE49-F238E27FC236}">
                <a16:creationId xmlns:a16="http://schemas.microsoft.com/office/drawing/2014/main" id="{15F8404E-849B-4D52-34CE-EC66C4C1678F}"/>
              </a:ext>
            </a:extLst>
          </p:cNvPr>
          <p:cNvGrpSpPr/>
          <p:nvPr/>
        </p:nvGrpSpPr>
        <p:grpSpPr>
          <a:xfrm>
            <a:off x="3418840" y="343830"/>
            <a:ext cx="2299335" cy="400050"/>
            <a:chOff x="5314" y="531"/>
            <a:chExt cx="3621" cy="630"/>
          </a:xfrm>
        </p:grpSpPr>
        <p:sp>
          <p:nvSpPr>
            <p:cNvPr id="45" name="文本框 44">
              <a:extLst>
                <a:ext uri="{FF2B5EF4-FFF2-40B4-BE49-F238E27FC236}">
                  <a16:creationId xmlns:a16="http://schemas.microsoft.com/office/drawing/2014/main" id="{A77CD1D0-3F3A-C858-9D76-16A5934DA770}"/>
                </a:ext>
              </a:extLst>
            </p:cNvPr>
            <p:cNvSpPr txBox="1"/>
            <p:nvPr/>
          </p:nvSpPr>
          <p:spPr>
            <a:xfrm>
              <a:off x="6478" y="531"/>
              <a:ext cx="1323" cy="6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问题</a:t>
              </a:r>
              <a:r>
                <a:rPr kumimoji="0" lang="en-US" altLang="zh-CN"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3</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46" name="组合 45">
              <a:extLst>
                <a:ext uri="{FF2B5EF4-FFF2-40B4-BE49-F238E27FC236}">
                  <a16:creationId xmlns:a16="http://schemas.microsoft.com/office/drawing/2014/main" id="{5556918C-D64B-8F3D-A4C6-3B559D91DDBB}"/>
                </a:ext>
              </a:extLst>
            </p:cNvPr>
            <p:cNvGrpSpPr/>
            <p:nvPr/>
          </p:nvGrpSpPr>
          <p:grpSpPr>
            <a:xfrm>
              <a:off x="5314" y="704"/>
              <a:ext cx="3621" cy="282"/>
              <a:chOff x="5314" y="704"/>
              <a:chExt cx="3621" cy="282"/>
            </a:xfrm>
          </p:grpSpPr>
          <p:sp>
            <p:nvSpPr>
              <p:cNvPr id="47" name="等腰三角形 46">
                <a:extLst>
                  <a:ext uri="{FF2B5EF4-FFF2-40B4-BE49-F238E27FC236}">
                    <a16:creationId xmlns:a16="http://schemas.microsoft.com/office/drawing/2014/main" id="{2D493165-B6DC-A4CF-630E-78FEE95FE975}"/>
                  </a:ext>
                </a:extLst>
              </p:cNvPr>
              <p:cNvSpPr/>
              <p:nvPr/>
            </p:nvSpPr>
            <p:spPr>
              <a:xfrm rot="16200000">
                <a:off x="529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8" name="等腰三角形 47">
                <a:extLst>
                  <a:ext uri="{FF2B5EF4-FFF2-40B4-BE49-F238E27FC236}">
                    <a16:creationId xmlns:a16="http://schemas.microsoft.com/office/drawing/2014/main" id="{865E2AEB-1630-F68F-4884-39991CD0A648}"/>
                  </a:ext>
                </a:extLst>
              </p:cNvPr>
              <p:cNvSpPr/>
              <p:nvPr/>
            </p:nvSpPr>
            <p:spPr>
              <a:xfrm rot="5400000" flipH="1">
                <a:off x="8670"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grpSp>
      <p:pic>
        <p:nvPicPr>
          <p:cNvPr id="2" name="图片 1">
            <a:extLst>
              <a:ext uri="{FF2B5EF4-FFF2-40B4-BE49-F238E27FC236}">
                <a16:creationId xmlns:a16="http://schemas.microsoft.com/office/drawing/2014/main" id="{D55AE96D-0011-BB4B-230F-911D746FAA0B}"/>
              </a:ext>
            </a:extLst>
          </p:cNvPr>
          <p:cNvPicPr>
            <a:picLocks noChangeAspect="1"/>
          </p:cNvPicPr>
          <p:nvPr/>
        </p:nvPicPr>
        <p:blipFill>
          <a:blip r:embed="rId2"/>
          <a:stretch>
            <a:fillRect/>
          </a:stretch>
        </p:blipFill>
        <p:spPr>
          <a:xfrm>
            <a:off x="5337539" y="1264203"/>
            <a:ext cx="2908691" cy="1875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61237"/>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0.7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0" presetClass="entr" presetSubtype="0" decel="100000" fill="hold" nodeType="afterEffect">
                                  <p:stCondLst>
                                    <p:cond delay="0"/>
                                  </p:stCondLst>
                                  <p:childTnLst>
                                    <p:set>
                                      <p:cBhvr>
                                        <p:cTn id="12" dur="500"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strVal val="#ppt_w+.3"/>
                                          </p:val>
                                        </p:tav>
                                        <p:tav tm="100000">
                                          <p:val>
                                            <p:strVal val="#ppt_w"/>
                                          </p:val>
                                        </p:tav>
                                      </p:tavLst>
                                    </p:anim>
                                    <p:anim calcmode="lin" valueType="num">
                                      <p:cBhvr>
                                        <p:cTn id="14" dur="500" fill="hold"/>
                                        <p:tgtEl>
                                          <p:spTgt spid="44"/>
                                        </p:tgtEl>
                                        <p:attrNameLst>
                                          <p:attrName>ppt_h</p:attrName>
                                        </p:attrNameLst>
                                      </p:cBhvr>
                                      <p:tavLst>
                                        <p:tav tm="0">
                                          <p:val>
                                            <p:strVal val="#ppt_h"/>
                                          </p:val>
                                        </p:tav>
                                        <p:tav tm="100000">
                                          <p:val>
                                            <p:strVal val="#ppt_h"/>
                                          </p:val>
                                        </p:tav>
                                      </p:tavLst>
                                    </p:anim>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E3EE"/>
        </a:solidFill>
        <a:effectLst/>
      </p:bgPr>
    </p:bg>
    <p:spTree>
      <p:nvGrpSpPr>
        <p:cNvPr id="1" name=""/>
        <p:cNvGrpSpPr/>
        <p:nvPr/>
      </p:nvGrpSpPr>
      <p:grpSpPr>
        <a:xfrm>
          <a:off x="0" y="0"/>
          <a:ext cx="0" cy="0"/>
          <a:chOff x="0" y="0"/>
          <a:chExt cx="0" cy="0"/>
        </a:xfrm>
      </p:grpSpPr>
      <p:sp>
        <p:nvSpPr>
          <p:cNvPr id="29" name="任意多边形: 形状 11"/>
          <p:cNvSpPr/>
          <p:nvPr/>
        </p:nvSpPr>
        <p:spPr>
          <a:xfrm>
            <a:off x="6423660" y="450"/>
            <a:ext cx="2720340" cy="1586003"/>
          </a:xfrm>
          <a:custGeom>
            <a:avLst/>
            <a:gdLst>
              <a:gd name="connsiteX0" fmla="*/ 0 w 9540936"/>
              <a:gd name="connsiteY0" fmla="*/ 0 h 5562522"/>
              <a:gd name="connsiteX1" fmla="*/ 9540936 w 9540936"/>
              <a:gd name="connsiteY1" fmla="*/ 0 h 5562522"/>
              <a:gd name="connsiteX2" fmla="*/ 9540936 w 9540936"/>
              <a:gd name="connsiteY2" fmla="*/ 4293308 h 5562522"/>
              <a:gd name="connsiteX3" fmla="*/ 9510456 w 9540936"/>
              <a:gd name="connsiteY3" fmla="*/ 4311699 h 5562522"/>
              <a:gd name="connsiteX4" fmla="*/ 8992296 w 9540936"/>
              <a:gd name="connsiteY4" fmla="*/ 4570779 h 5562522"/>
              <a:gd name="connsiteX5" fmla="*/ 8367456 w 9540936"/>
              <a:gd name="connsiteY5" fmla="*/ 4814619 h 5562522"/>
              <a:gd name="connsiteX6" fmla="*/ 7742616 w 9540936"/>
              <a:gd name="connsiteY6" fmla="*/ 4875579 h 5562522"/>
              <a:gd name="connsiteX7" fmla="*/ 7239696 w 9540936"/>
              <a:gd name="connsiteY7" fmla="*/ 4753659 h 5562522"/>
              <a:gd name="connsiteX8" fmla="*/ 7011096 w 9540936"/>
              <a:gd name="connsiteY8" fmla="*/ 4616499 h 5562522"/>
              <a:gd name="connsiteX9" fmla="*/ 6691056 w 9540936"/>
              <a:gd name="connsiteY9" fmla="*/ 4387899 h 5562522"/>
              <a:gd name="connsiteX10" fmla="*/ 6188136 w 9540936"/>
              <a:gd name="connsiteY10" fmla="*/ 3915459 h 5562522"/>
              <a:gd name="connsiteX11" fmla="*/ 5913816 w 9540936"/>
              <a:gd name="connsiteY11" fmla="*/ 3610659 h 5562522"/>
              <a:gd name="connsiteX12" fmla="*/ 5395656 w 9540936"/>
              <a:gd name="connsiteY12" fmla="*/ 3260139 h 5562522"/>
              <a:gd name="connsiteX13" fmla="*/ 4831776 w 9540936"/>
              <a:gd name="connsiteY13" fmla="*/ 3138219 h 5562522"/>
              <a:gd name="connsiteX14" fmla="*/ 4450776 w 9540936"/>
              <a:gd name="connsiteY14" fmla="*/ 3183939 h 5562522"/>
              <a:gd name="connsiteX15" fmla="*/ 4039296 w 9540936"/>
              <a:gd name="connsiteY15" fmla="*/ 3382059 h 5562522"/>
              <a:gd name="connsiteX16" fmla="*/ 3688776 w 9540936"/>
              <a:gd name="connsiteY16" fmla="*/ 3808779 h 5562522"/>
              <a:gd name="connsiteX17" fmla="*/ 3353496 w 9540936"/>
              <a:gd name="connsiteY17" fmla="*/ 4372659 h 5562522"/>
              <a:gd name="connsiteX18" fmla="*/ 2896296 w 9540936"/>
              <a:gd name="connsiteY18" fmla="*/ 5027979 h 5562522"/>
              <a:gd name="connsiteX19" fmla="*/ 2378136 w 9540936"/>
              <a:gd name="connsiteY19" fmla="*/ 5424219 h 5562522"/>
              <a:gd name="connsiteX20" fmla="*/ 1844736 w 9540936"/>
              <a:gd name="connsiteY20" fmla="*/ 5561379 h 5562522"/>
              <a:gd name="connsiteX21" fmla="*/ 1448496 w 9540936"/>
              <a:gd name="connsiteY21" fmla="*/ 5469939 h 5562522"/>
              <a:gd name="connsiteX22" fmla="*/ 1052256 w 9540936"/>
              <a:gd name="connsiteY22" fmla="*/ 5149899 h 5562522"/>
              <a:gd name="connsiteX23" fmla="*/ 777936 w 9540936"/>
              <a:gd name="connsiteY23" fmla="*/ 4753659 h 5562522"/>
              <a:gd name="connsiteX24" fmla="*/ 625536 w 9540936"/>
              <a:gd name="connsiteY24" fmla="*/ 4113579 h 5562522"/>
              <a:gd name="connsiteX25" fmla="*/ 671256 w 9540936"/>
              <a:gd name="connsiteY25" fmla="*/ 3625899 h 5562522"/>
              <a:gd name="connsiteX26" fmla="*/ 915096 w 9540936"/>
              <a:gd name="connsiteY26" fmla="*/ 3229659 h 5562522"/>
              <a:gd name="connsiteX27" fmla="*/ 1387536 w 9540936"/>
              <a:gd name="connsiteY27" fmla="*/ 2757219 h 5562522"/>
              <a:gd name="connsiteX28" fmla="*/ 1814256 w 9540936"/>
              <a:gd name="connsiteY28" fmla="*/ 2223819 h 5562522"/>
              <a:gd name="connsiteX29" fmla="*/ 1936176 w 9540936"/>
              <a:gd name="connsiteY29" fmla="*/ 1720899 h 5562522"/>
              <a:gd name="connsiteX30" fmla="*/ 1890456 w 9540936"/>
              <a:gd name="connsiteY30" fmla="*/ 1477059 h 5562522"/>
              <a:gd name="connsiteX31" fmla="*/ 1844736 w 9540936"/>
              <a:gd name="connsiteY31" fmla="*/ 1278939 h 5562522"/>
              <a:gd name="connsiteX32" fmla="*/ 1768536 w 9540936"/>
              <a:gd name="connsiteY32" fmla="*/ 1126539 h 5562522"/>
              <a:gd name="connsiteX33" fmla="*/ 1646616 w 9540936"/>
              <a:gd name="connsiteY33" fmla="*/ 1004619 h 5562522"/>
              <a:gd name="connsiteX34" fmla="*/ 1494216 w 9540936"/>
              <a:gd name="connsiteY34" fmla="*/ 867459 h 5562522"/>
              <a:gd name="connsiteX35" fmla="*/ 1113216 w 9540936"/>
              <a:gd name="connsiteY35" fmla="*/ 608379 h 5562522"/>
              <a:gd name="connsiteX36" fmla="*/ 869376 w 9540936"/>
              <a:gd name="connsiteY36" fmla="*/ 501699 h 5562522"/>
              <a:gd name="connsiteX37" fmla="*/ 473136 w 9540936"/>
              <a:gd name="connsiteY37" fmla="*/ 318819 h 5562522"/>
              <a:gd name="connsiteX38" fmla="*/ 183576 w 9540936"/>
              <a:gd name="connsiteY38" fmla="*/ 135939 h 5562522"/>
              <a:gd name="connsiteX39" fmla="*/ 36891 w 9540936"/>
              <a:gd name="connsiteY39" fmla="*/ 29259 h 5562522"/>
              <a:gd name="connsiteX40" fmla="*/ 0 w 9540936"/>
              <a:gd name="connsiteY40" fmla="*/ 0 h 556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40936" h="5562522">
                <a:moveTo>
                  <a:pt x="0" y="0"/>
                </a:moveTo>
                <a:lnTo>
                  <a:pt x="9540936" y="0"/>
                </a:lnTo>
                <a:lnTo>
                  <a:pt x="9540936" y="4293308"/>
                </a:lnTo>
                <a:lnTo>
                  <a:pt x="9510456" y="4311699"/>
                </a:lnTo>
                <a:cubicBezTo>
                  <a:pt x="9297096" y="4443779"/>
                  <a:pt x="9182796" y="4486959"/>
                  <a:pt x="8992296" y="4570779"/>
                </a:cubicBezTo>
                <a:cubicBezTo>
                  <a:pt x="8801796" y="4654599"/>
                  <a:pt x="8575736" y="4763819"/>
                  <a:pt x="8367456" y="4814619"/>
                </a:cubicBezTo>
                <a:cubicBezTo>
                  <a:pt x="8159176" y="4865419"/>
                  <a:pt x="7930576" y="4885739"/>
                  <a:pt x="7742616" y="4875579"/>
                </a:cubicBezTo>
                <a:cubicBezTo>
                  <a:pt x="7554656" y="4865419"/>
                  <a:pt x="7361616" y="4796839"/>
                  <a:pt x="7239696" y="4753659"/>
                </a:cubicBezTo>
                <a:cubicBezTo>
                  <a:pt x="7117776" y="4710479"/>
                  <a:pt x="7102536" y="4677459"/>
                  <a:pt x="7011096" y="4616499"/>
                </a:cubicBezTo>
                <a:cubicBezTo>
                  <a:pt x="6919656" y="4555539"/>
                  <a:pt x="6828216" y="4504739"/>
                  <a:pt x="6691056" y="4387899"/>
                </a:cubicBezTo>
                <a:cubicBezTo>
                  <a:pt x="6553896" y="4271059"/>
                  <a:pt x="6317676" y="4044999"/>
                  <a:pt x="6188136" y="3915459"/>
                </a:cubicBezTo>
                <a:cubicBezTo>
                  <a:pt x="6058596" y="3785919"/>
                  <a:pt x="6045896" y="3719879"/>
                  <a:pt x="5913816" y="3610659"/>
                </a:cubicBezTo>
                <a:cubicBezTo>
                  <a:pt x="5781736" y="3501439"/>
                  <a:pt x="5575996" y="3338879"/>
                  <a:pt x="5395656" y="3260139"/>
                </a:cubicBezTo>
                <a:cubicBezTo>
                  <a:pt x="5215316" y="3181399"/>
                  <a:pt x="4989256" y="3150919"/>
                  <a:pt x="4831776" y="3138219"/>
                </a:cubicBezTo>
                <a:cubicBezTo>
                  <a:pt x="4674296" y="3125519"/>
                  <a:pt x="4582856" y="3143299"/>
                  <a:pt x="4450776" y="3183939"/>
                </a:cubicBezTo>
                <a:cubicBezTo>
                  <a:pt x="4318696" y="3224579"/>
                  <a:pt x="4166296" y="3277919"/>
                  <a:pt x="4039296" y="3382059"/>
                </a:cubicBezTo>
                <a:cubicBezTo>
                  <a:pt x="3912296" y="3486199"/>
                  <a:pt x="3803076" y="3643679"/>
                  <a:pt x="3688776" y="3808779"/>
                </a:cubicBezTo>
                <a:cubicBezTo>
                  <a:pt x="3574476" y="3973879"/>
                  <a:pt x="3485576" y="4169459"/>
                  <a:pt x="3353496" y="4372659"/>
                </a:cubicBezTo>
                <a:cubicBezTo>
                  <a:pt x="3221416" y="4575859"/>
                  <a:pt x="3058856" y="4852719"/>
                  <a:pt x="2896296" y="5027979"/>
                </a:cubicBezTo>
                <a:cubicBezTo>
                  <a:pt x="2733736" y="5203239"/>
                  <a:pt x="2553396" y="5335319"/>
                  <a:pt x="2378136" y="5424219"/>
                </a:cubicBezTo>
                <a:cubicBezTo>
                  <a:pt x="2202876" y="5513119"/>
                  <a:pt x="1999676" y="5553759"/>
                  <a:pt x="1844736" y="5561379"/>
                </a:cubicBezTo>
                <a:cubicBezTo>
                  <a:pt x="1689796" y="5568999"/>
                  <a:pt x="1580576" y="5538519"/>
                  <a:pt x="1448496" y="5469939"/>
                </a:cubicBezTo>
                <a:cubicBezTo>
                  <a:pt x="1316416" y="5401359"/>
                  <a:pt x="1164016" y="5269279"/>
                  <a:pt x="1052256" y="5149899"/>
                </a:cubicBezTo>
                <a:cubicBezTo>
                  <a:pt x="940496" y="5030519"/>
                  <a:pt x="849056" y="4926379"/>
                  <a:pt x="777936" y="4753659"/>
                </a:cubicBezTo>
                <a:cubicBezTo>
                  <a:pt x="706816" y="4580939"/>
                  <a:pt x="643316" y="4301539"/>
                  <a:pt x="625536" y="4113579"/>
                </a:cubicBezTo>
                <a:cubicBezTo>
                  <a:pt x="607756" y="3925619"/>
                  <a:pt x="622996" y="3773219"/>
                  <a:pt x="671256" y="3625899"/>
                </a:cubicBezTo>
                <a:cubicBezTo>
                  <a:pt x="719516" y="3478579"/>
                  <a:pt x="795716" y="3374439"/>
                  <a:pt x="915096" y="3229659"/>
                </a:cubicBezTo>
                <a:cubicBezTo>
                  <a:pt x="1034476" y="3084879"/>
                  <a:pt x="1237676" y="2924859"/>
                  <a:pt x="1387536" y="2757219"/>
                </a:cubicBezTo>
                <a:cubicBezTo>
                  <a:pt x="1537396" y="2589579"/>
                  <a:pt x="1722816" y="2396539"/>
                  <a:pt x="1814256" y="2223819"/>
                </a:cubicBezTo>
                <a:cubicBezTo>
                  <a:pt x="1905696" y="2051099"/>
                  <a:pt x="1923476" y="1845359"/>
                  <a:pt x="1936176" y="1720899"/>
                </a:cubicBezTo>
                <a:cubicBezTo>
                  <a:pt x="1948876" y="1596439"/>
                  <a:pt x="1905696" y="1550719"/>
                  <a:pt x="1890456" y="1477059"/>
                </a:cubicBezTo>
                <a:cubicBezTo>
                  <a:pt x="1875216" y="1403399"/>
                  <a:pt x="1865056" y="1337359"/>
                  <a:pt x="1844736" y="1278939"/>
                </a:cubicBezTo>
                <a:cubicBezTo>
                  <a:pt x="1824416" y="1220519"/>
                  <a:pt x="1801556" y="1172259"/>
                  <a:pt x="1768536" y="1126539"/>
                </a:cubicBezTo>
                <a:cubicBezTo>
                  <a:pt x="1735516" y="1080819"/>
                  <a:pt x="1692336" y="1047799"/>
                  <a:pt x="1646616" y="1004619"/>
                </a:cubicBezTo>
                <a:cubicBezTo>
                  <a:pt x="1600896" y="961439"/>
                  <a:pt x="1583116" y="933499"/>
                  <a:pt x="1494216" y="867459"/>
                </a:cubicBezTo>
                <a:cubicBezTo>
                  <a:pt x="1405316" y="801419"/>
                  <a:pt x="1217356" y="669339"/>
                  <a:pt x="1113216" y="608379"/>
                </a:cubicBezTo>
                <a:cubicBezTo>
                  <a:pt x="1009076" y="547419"/>
                  <a:pt x="976056" y="549959"/>
                  <a:pt x="869376" y="501699"/>
                </a:cubicBezTo>
                <a:cubicBezTo>
                  <a:pt x="762696" y="453439"/>
                  <a:pt x="587436" y="379779"/>
                  <a:pt x="473136" y="318819"/>
                </a:cubicBezTo>
                <a:cubicBezTo>
                  <a:pt x="358836" y="257859"/>
                  <a:pt x="277556" y="201979"/>
                  <a:pt x="183576" y="135939"/>
                </a:cubicBezTo>
                <a:cubicBezTo>
                  <a:pt x="136586" y="102919"/>
                  <a:pt x="85151" y="66089"/>
                  <a:pt x="36891" y="29259"/>
                </a:cubicBezTo>
                <a:lnTo>
                  <a:pt x="0" y="0"/>
                </a:ln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0" name="任意多边形: 形状 15"/>
          <p:cNvSpPr/>
          <p:nvPr/>
        </p:nvSpPr>
        <p:spPr>
          <a:xfrm>
            <a:off x="0" y="3533089"/>
            <a:ext cx="2937944" cy="1610862"/>
          </a:xfrm>
          <a:custGeom>
            <a:avLst/>
            <a:gdLst>
              <a:gd name="connsiteX0" fmla="*/ 1176808 w 7117236"/>
              <a:gd name="connsiteY0" fmla="*/ 455 h 3427773"/>
              <a:gd name="connsiteX1" fmla="*/ 1312716 w 7117236"/>
              <a:gd name="connsiteY1" fmla="*/ 10414 h 3427773"/>
              <a:gd name="connsiteX2" fmla="*/ 1640772 w 7117236"/>
              <a:gd name="connsiteY2" fmla="*/ 76025 h 3427773"/>
              <a:gd name="connsiteX3" fmla="*/ 1940708 w 7117236"/>
              <a:gd name="connsiteY3" fmla="*/ 244740 h 3427773"/>
              <a:gd name="connsiteX4" fmla="*/ 2090676 w 7117236"/>
              <a:gd name="connsiteY4" fmla="*/ 544676 h 3427773"/>
              <a:gd name="connsiteX5" fmla="*/ 2118795 w 7117236"/>
              <a:gd name="connsiteY5" fmla="*/ 919596 h 3427773"/>
              <a:gd name="connsiteX6" fmla="*/ 2146914 w 7117236"/>
              <a:gd name="connsiteY6" fmla="*/ 1275770 h 3427773"/>
              <a:gd name="connsiteX7" fmla="*/ 2221898 w 7117236"/>
              <a:gd name="connsiteY7" fmla="*/ 1631944 h 3427773"/>
              <a:gd name="connsiteX8" fmla="*/ 2371866 w 7117236"/>
              <a:gd name="connsiteY8" fmla="*/ 1931881 h 3427773"/>
              <a:gd name="connsiteX9" fmla="*/ 2606191 w 7117236"/>
              <a:gd name="connsiteY9" fmla="*/ 2166206 h 3427773"/>
              <a:gd name="connsiteX10" fmla="*/ 2803024 w 7117236"/>
              <a:gd name="connsiteY10" fmla="*/ 2306801 h 3427773"/>
              <a:gd name="connsiteX11" fmla="*/ 3168572 w 7117236"/>
              <a:gd name="connsiteY11" fmla="*/ 2466142 h 3427773"/>
              <a:gd name="connsiteX12" fmla="*/ 3440389 w 7117236"/>
              <a:gd name="connsiteY12" fmla="*/ 2522380 h 3427773"/>
              <a:gd name="connsiteX13" fmla="*/ 3730952 w 7117236"/>
              <a:gd name="connsiteY13" fmla="*/ 2541126 h 3427773"/>
              <a:gd name="connsiteX14" fmla="*/ 4171483 w 7117236"/>
              <a:gd name="connsiteY14" fmla="*/ 2484888 h 3427773"/>
              <a:gd name="connsiteX15" fmla="*/ 4499539 w 7117236"/>
              <a:gd name="connsiteY15" fmla="*/ 2428650 h 3427773"/>
              <a:gd name="connsiteX16" fmla="*/ 5015054 w 7117236"/>
              <a:gd name="connsiteY16" fmla="*/ 2344293 h 3427773"/>
              <a:gd name="connsiteX17" fmla="*/ 5474331 w 7117236"/>
              <a:gd name="connsiteY17" fmla="*/ 2344293 h 3427773"/>
              <a:gd name="connsiteX18" fmla="*/ 5942981 w 7117236"/>
              <a:gd name="connsiteY18" fmla="*/ 2400531 h 3427773"/>
              <a:gd name="connsiteX19" fmla="*/ 6271037 w 7117236"/>
              <a:gd name="connsiteY19" fmla="*/ 2494261 h 3427773"/>
              <a:gd name="connsiteX20" fmla="*/ 6608465 w 7117236"/>
              <a:gd name="connsiteY20" fmla="*/ 2634856 h 3427773"/>
              <a:gd name="connsiteX21" fmla="*/ 6861536 w 7117236"/>
              <a:gd name="connsiteY21" fmla="*/ 2794197 h 3427773"/>
              <a:gd name="connsiteX22" fmla="*/ 7020877 w 7117236"/>
              <a:gd name="connsiteY22" fmla="*/ 3009776 h 3427773"/>
              <a:gd name="connsiteX23" fmla="*/ 7095861 w 7117236"/>
              <a:gd name="connsiteY23" fmla="*/ 3300339 h 3427773"/>
              <a:gd name="connsiteX24" fmla="*/ 7114607 w 7117236"/>
              <a:gd name="connsiteY24" fmla="*/ 3422188 h 3427773"/>
              <a:gd name="connsiteX25" fmla="*/ 7117236 w 7117236"/>
              <a:gd name="connsiteY25" fmla="*/ 3427773 h 3427773"/>
              <a:gd name="connsiteX26" fmla="*/ 0 w 7117236"/>
              <a:gd name="connsiteY26" fmla="*/ 3427773 h 3427773"/>
              <a:gd name="connsiteX27" fmla="*/ 0 w 7117236"/>
              <a:gd name="connsiteY27" fmla="*/ 416508 h 3427773"/>
              <a:gd name="connsiteX28" fmla="*/ 44431 w 7117236"/>
              <a:gd name="connsiteY28" fmla="*/ 378305 h 3427773"/>
              <a:gd name="connsiteX29" fmla="*/ 122344 w 7117236"/>
              <a:gd name="connsiteY29" fmla="*/ 319724 h 3427773"/>
              <a:gd name="connsiteX30" fmla="*/ 356670 w 7117236"/>
              <a:gd name="connsiteY30" fmla="*/ 179128 h 3427773"/>
              <a:gd name="connsiteX31" fmla="*/ 525384 w 7117236"/>
              <a:gd name="connsiteY31" fmla="*/ 94771 h 3427773"/>
              <a:gd name="connsiteX32" fmla="*/ 797201 w 7117236"/>
              <a:gd name="connsiteY32" fmla="*/ 19787 h 3427773"/>
              <a:gd name="connsiteX33" fmla="*/ 1050272 w 7117236"/>
              <a:gd name="connsiteY33" fmla="*/ 1041 h 3427773"/>
              <a:gd name="connsiteX34" fmla="*/ 1176808 w 7117236"/>
              <a:gd name="connsiteY34" fmla="*/ 455 h 342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17236" h="3427773">
                <a:moveTo>
                  <a:pt x="1176808" y="455"/>
                </a:moveTo>
                <a:cubicBezTo>
                  <a:pt x="1219377" y="1432"/>
                  <a:pt x="1263508" y="4166"/>
                  <a:pt x="1312716" y="10414"/>
                </a:cubicBezTo>
                <a:cubicBezTo>
                  <a:pt x="1411133" y="22912"/>
                  <a:pt x="1536106" y="36971"/>
                  <a:pt x="1640772" y="76025"/>
                </a:cubicBezTo>
                <a:cubicBezTo>
                  <a:pt x="1745437" y="115080"/>
                  <a:pt x="1865724" y="166631"/>
                  <a:pt x="1940708" y="244740"/>
                </a:cubicBezTo>
                <a:cubicBezTo>
                  <a:pt x="2015692" y="322848"/>
                  <a:pt x="2060995" y="432200"/>
                  <a:pt x="2090676" y="544676"/>
                </a:cubicBezTo>
                <a:cubicBezTo>
                  <a:pt x="2120357" y="657152"/>
                  <a:pt x="2109422" y="797747"/>
                  <a:pt x="2118795" y="919596"/>
                </a:cubicBezTo>
                <a:cubicBezTo>
                  <a:pt x="2128168" y="1041445"/>
                  <a:pt x="2129730" y="1157045"/>
                  <a:pt x="2146914" y="1275770"/>
                </a:cubicBezTo>
                <a:cubicBezTo>
                  <a:pt x="2164098" y="1394495"/>
                  <a:pt x="2184406" y="1522593"/>
                  <a:pt x="2221898" y="1631944"/>
                </a:cubicBezTo>
                <a:cubicBezTo>
                  <a:pt x="2259390" y="1741296"/>
                  <a:pt x="2307817" y="1842837"/>
                  <a:pt x="2371866" y="1931881"/>
                </a:cubicBezTo>
                <a:cubicBezTo>
                  <a:pt x="2435915" y="2020924"/>
                  <a:pt x="2534331" y="2103719"/>
                  <a:pt x="2606191" y="2166206"/>
                </a:cubicBezTo>
                <a:cubicBezTo>
                  <a:pt x="2678051" y="2228692"/>
                  <a:pt x="2709294" y="2256811"/>
                  <a:pt x="2803024" y="2306801"/>
                </a:cubicBezTo>
                <a:cubicBezTo>
                  <a:pt x="2896754" y="2356790"/>
                  <a:pt x="3062344" y="2430212"/>
                  <a:pt x="3168572" y="2466142"/>
                </a:cubicBezTo>
                <a:cubicBezTo>
                  <a:pt x="3274799" y="2502072"/>
                  <a:pt x="3346659" y="2509883"/>
                  <a:pt x="3440389" y="2522380"/>
                </a:cubicBezTo>
                <a:cubicBezTo>
                  <a:pt x="3534119" y="2534877"/>
                  <a:pt x="3609103" y="2547375"/>
                  <a:pt x="3730952" y="2541126"/>
                </a:cubicBezTo>
                <a:cubicBezTo>
                  <a:pt x="3852801" y="2534877"/>
                  <a:pt x="4043386" y="2503634"/>
                  <a:pt x="4171483" y="2484888"/>
                </a:cubicBezTo>
                <a:cubicBezTo>
                  <a:pt x="4299581" y="2466142"/>
                  <a:pt x="4499539" y="2428650"/>
                  <a:pt x="4499539" y="2428650"/>
                </a:cubicBezTo>
                <a:cubicBezTo>
                  <a:pt x="4640134" y="2405217"/>
                  <a:pt x="4852588" y="2358352"/>
                  <a:pt x="5015054" y="2344293"/>
                </a:cubicBezTo>
                <a:cubicBezTo>
                  <a:pt x="5177519" y="2330233"/>
                  <a:pt x="5319677" y="2334920"/>
                  <a:pt x="5474331" y="2344293"/>
                </a:cubicBezTo>
                <a:cubicBezTo>
                  <a:pt x="5628986" y="2353666"/>
                  <a:pt x="5810197" y="2375536"/>
                  <a:pt x="5942981" y="2400531"/>
                </a:cubicBezTo>
                <a:cubicBezTo>
                  <a:pt x="6075766" y="2425526"/>
                  <a:pt x="6160123" y="2455207"/>
                  <a:pt x="6271037" y="2494261"/>
                </a:cubicBezTo>
                <a:cubicBezTo>
                  <a:pt x="6381951" y="2533315"/>
                  <a:pt x="6510048" y="2584867"/>
                  <a:pt x="6608465" y="2634856"/>
                </a:cubicBezTo>
                <a:cubicBezTo>
                  <a:pt x="6706881" y="2684845"/>
                  <a:pt x="6792801" y="2731710"/>
                  <a:pt x="6861536" y="2794197"/>
                </a:cubicBezTo>
                <a:cubicBezTo>
                  <a:pt x="6930271" y="2856684"/>
                  <a:pt x="6981823" y="2925419"/>
                  <a:pt x="7020877" y="3009776"/>
                </a:cubicBezTo>
                <a:cubicBezTo>
                  <a:pt x="7059931" y="3094133"/>
                  <a:pt x="7080240" y="3231604"/>
                  <a:pt x="7095861" y="3300339"/>
                </a:cubicBezTo>
                <a:cubicBezTo>
                  <a:pt x="7111483" y="3369075"/>
                  <a:pt x="7100548" y="3312837"/>
                  <a:pt x="7114607" y="3422188"/>
                </a:cubicBezTo>
                <a:lnTo>
                  <a:pt x="7117236" y="3427773"/>
                </a:lnTo>
                <a:lnTo>
                  <a:pt x="0" y="3427773"/>
                </a:lnTo>
                <a:lnTo>
                  <a:pt x="0" y="416508"/>
                </a:lnTo>
                <a:lnTo>
                  <a:pt x="44431" y="378305"/>
                </a:lnTo>
                <a:cubicBezTo>
                  <a:pt x="66497" y="359950"/>
                  <a:pt x="91101" y="340813"/>
                  <a:pt x="122344" y="319724"/>
                </a:cubicBezTo>
                <a:cubicBezTo>
                  <a:pt x="184831" y="277545"/>
                  <a:pt x="289496" y="216621"/>
                  <a:pt x="356670" y="179128"/>
                </a:cubicBezTo>
                <a:cubicBezTo>
                  <a:pt x="423843" y="141636"/>
                  <a:pt x="451962" y="121328"/>
                  <a:pt x="525384" y="94771"/>
                </a:cubicBezTo>
                <a:cubicBezTo>
                  <a:pt x="598806" y="68215"/>
                  <a:pt x="709720" y="35409"/>
                  <a:pt x="797201" y="19787"/>
                </a:cubicBezTo>
                <a:cubicBezTo>
                  <a:pt x="884682" y="4166"/>
                  <a:pt x="964353" y="2604"/>
                  <a:pt x="1050272" y="1041"/>
                </a:cubicBezTo>
                <a:cubicBezTo>
                  <a:pt x="1093232" y="260"/>
                  <a:pt x="1134239" y="-521"/>
                  <a:pt x="1176808" y="455"/>
                </a:cubicBezTo>
                <a:close/>
              </a:path>
            </a:pathLst>
          </a:cu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5" name="矩形 34"/>
          <p:cNvSpPr/>
          <p:nvPr/>
        </p:nvSpPr>
        <p:spPr>
          <a:xfrm>
            <a:off x="180340" y="265430"/>
            <a:ext cx="8783320" cy="4613275"/>
          </a:xfrm>
          <a:prstGeom prst="rect">
            <a:avLst/>
          </a:prstGeom>
          <a:solidFill>
            <a:schemeClr val="bg1"/>
          </a:solidFill>
          <a:ln w="19050">
            <a:solidFill>
              <a:srgbClr val="5F76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6" name="椭圆 35"/>
          <p:cNvSpPr/>
          <p:nvPr/>
        </p:nvSpPr>
        <p:spPr>
          <a:xfrm>
            <a:off x="-252988" y="-386145"/>
            <a:ext cx="1107120" cy="110712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37" name="椭圆 36"/>
          <p:cNvSpPr/>
          <p:nvPr/>
        </p:nvSpPr>
        <p:spPr>
          <a:xfrm>
            <a:off x="8432105" y="4394784"/>
            <a:ext cx="862419" cy="862419"/>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18" name="组合 17"/>
          <p:cNvGrpSpPr/>
          <p:nvPr/>
        </p:nvGrpSpPr>
        <p:grpSpPr>
          <a:xfrm>
            <a:off x="282782" y="632460"/>
            <a:ext cx="4365562" cy="4103748"/>
            <a:chOff x="543" y="767"/>
            <a:chExt cx="6786" cy="6009"/>
          </a:xfrm>
        </p:grpSpPr>
        <p:sp>
          <p:nvSpPr>
            <p:cNvPr id="5" name="椭圆 4"/>
            <p:cNvSpPr/>
            <p:nvPr/>
          </p:nvSpPr>
          <p:spPr>
            <a:xfrm>
              <a:off x="543" y="767"/>
              <a:ext cx="6786" cy="6009"/>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1" name="矩形 10"/>
            <p:cNvSpPr/>
            <p:nvPr/>
          </p:nvSpPr>
          <p:spPr>
            <a:xfrm>
              <a:off x="1231" y="1441"/>
              <a:ext cx="5336" cy="43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ea"/>
                  <a:sym typeface="+mn-lt"/>
                </a:rPr>
                <a:t>       四是青少年违法犯罪问题突出。过去五年以涉及盗窃、欺凌等行为为主的未成年犯罪案件逐年增加。例如，某市一中学近年发生多起学生欺凌事件。这凸显了社会对青少年法治教育的重要紧迫性。</a:t>
              </a:r>
            </a:p>
          </p:txBody>
        </p:sp>
      </p:grpSp>
      <p:sp>
        <p:nvSpPr>
          <p:cNvPr id="9" name="椭圆 8"/>
          <p:cNvSpPr/>
          <p:nvPr/>
        </p:nvSpPr>
        <p:spPr>
          <a:xfrm>
            <a:off x="4713260" y="577502"/>
            <a:ext cx="4336772" cy="423613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nvGrpSpPr>
          <p:cNvPr id="44" name="组合 43">
            <a:extLst>
              <a:ext uri="{FF2B5EF4-FFF2-40B4-BE49-F238E27FC236}">
                <a16:creationId xmlns:a16="http://schemas.microsoft.com/office/drawing/2014/main" id="{15F8404E-849B-4D52-34CE-EC66C4C1678F}"/>
              </a:ext>
            </a:extLst>
          </p:cNvPr>
          <p:cNvGrpSpPr/>
          <p:nvPr/>
        </p:nvGrpSpPr>
        <p:grpSpPr>
          <a:xfrm>
            <a:off x="3418840" y="343830"/>
            <a:ext cx="2299335" cy="400050"/>
            <a:chOff x="5314" y="531"/>
            <a:chExt cx="3621" cy="630"/>
          </a:xfrm>
        </p:grpSpPr>
        <p:sp>
          <p:nvSpPr>
            <p:cNvPr id="45" name="文本框 44">
              <a:extLst>
                <a:ext uri="{FF2B5EF4-FFF2-40B4-BE49-F238E27FC236}">
                  <a16:creationId xmlns:a16="http://schemas.microsoft.com/office/drawing/2014/main" id="{A77CD1D0-3F3A-C858-9D76-16A5934DA770}"/>
                </a:ext>
              </a:extLst>
            </p:cNvPr>
            <p:cNvSpPr txBox="1"/>
            <p:nvPr/>
          </p:nvSpPr>
          <p:spPr>
            <a:xfrm>
              <a:off x="6478" y="531"/>
              <a:ext cx="1323" cy="6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问题</a:t>
              </a:r>
              <a:r>
                <a:rPr kumimoji="0" lang="en-US" altLang="zh-CN"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rPr>
                <a:t>4</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nvGrpSpPr>
            <p:cNvPr id="46" name="组合 45">
              <a:extLst>
                <a:ext uri="{FF2B5EF4-FFF2-40B4-BE49-F238E27FC236}">
                  <a16:creationId xmlns:a16="http://schemas.microsoft.com/office/drawing/2014/main" id="{5556918C-D64B-8F3D-A4C6-3B559D91DDBB}"/>
                </a:ext>
              </a:extLst>
            </p:cNvPr>
            <p:cNvGrpSpPr/>
            <p:nvPr/>
          </p:nvGrpSpPr>
          <p:grpSpPr>
            <a:xfrm>
              <a:off x="5314" y="704"/>
              <a:ext cx="3621" cy="282"/>
              <a:chOff x="5314" y="704"/>
              <a:chExt cx="3621" cy="282"/>
            </a:xfrm>
          </p:grpSpPr>
          <p:sp>
            <p:nvSpPr>
              <p:cNvPr id="47" name="等腰三角形 46">
                <a:extLst>
                  <a:ext uri="{FF2B5EF4-FFF2-40B4-BE49-F238E27FC236}">
                    <a16:creationId xmlns:a16="http://schemas.microsoft.com/office/drawing/2014/main" id="{2D493165-B6DC-A4CF-630E-78FEE95FE975}"/>
                  </a:ext>
                </a:extLst>
              </p:cNvPr>
              <p:cNvSpPr/>
              <p:nvPr/>
            </p:nvSpPr>
            <p:spPr>
              <a:xfrm rot="16200000">
                <a:off x="5297"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48" name="等腰三角形 47">
                <a:extLst>
                  <a:ext uri="{FF2B5EF4-FFF2-40B4-BE49-F238E27FC236}">
                    <a16:creationId xmlns:a16="http://schemas.microsoft.com/office/drawing/2014/main" id="{865E2AEB-1630-F68F-4884-39991CD0A648}"/>
                  </a:ext>
                </a:extLst>
              </p:cNvPr>
              <p:cNvSpPr/>
              <p:nvPr/>
            </p:nvSpPr>
            <p:spPr>
              <a:xfrm rot="5400000" flipH="1">
                <a:off x="8670" y="721"/>
                <a:ext cx="282" cy="248"/>
              </a:xfrm>
              <a:prstGeom prst="triangl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grpSp>
      </p:grpSp>
      <p:pic>
        <p:nvPicPr>
          <p:cNvPr id="2" name="图片 1">
            <a:extLst>
              <a:ext uri="{FF2B5EF4-FFF2-40B4-BE49-F238E27FC236}">
                <a16:creationId xmlns:a16="http://schemas.microsoft.com/office/drawing/2014/main" id="{746D80DA-B533-1C4C-AAE4-80498826B76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27201" y="823715"/>
            <a:ext cx="1508849" cy="1790722"/>
          </a:xfrm>
          <a:prstGeom prst="rect">
            <a:avLst/>
          </a:prstGeom>
        </p:spPr>
      </p:pic>
      <p:pic>
        <p:nvPicPr>
          <p:cNvPr id="3" name="图片 2">
            <a:extLst>
              <a:ext uri="{FF2B5EF4-FFF2-40B4-BE49-F238E27FC236}">
                <a16:creationId xmlns:a16="http://schemas.microsoft.com/office/drawing/2014/main" id="{F8673BD7-1DE0-8292-148F-1247350E3507}"/>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5927201" y="2695567"/>
            <a:ext cx="1906787" cy="1790722"/>
          </a:xfrm>
          <a:prstGeom prst="rect">
            <a:avLst/>
          </a:prstGeom>
        </p:spPr>
      </p:pic>
    </p:spTree>
    <p:extLst>
      <p:ext uri="{BB962C8B-B14F-4D97-AF65-F5344CB8AC3E}">
        <p14:creationId xmlns:p14="http://schemas.microsoft.com/office/powerpoint/2010/main" val="745642356"/>
      </p:ext>
    </p:extLst>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500"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0.7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0" presetClass="entr" presetSubtype="0" decel="100000" fill="hold" nodeType="afterEffect">
                                  <p:stCondLst>
                                    <p:cond delay="0"/>
                                  </p:stCondLst>
                                  <p:childTnLst>
                                    <p:set>
                                      <p:cBhvr>
                                        <p:cTn id="12" dur="500"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strVal val="#ppt_w+.3"/>
                                          </p:val>
                                        </p:tav>
                                        <p:tav tm="100000">
                                          <p:val>
                                            <p:strVal val="#ppt_w"/>
                                          </p:val>
                                        </p:tav>
                                      </p:tavLst>
                                    </p:anim>
                                    <p:anim calcmode="lin" valueType="num">
                                      <p:cBhvr>
                                        <p:cTn id="14" dur="500" fill="hold"/>
                                        <p:tgtEl>
                                          <p:spTgt spid="44"/>
                                        </p:tgtEl>
                                        <p:attrNameLst>
                                          <p:attrName>ppt_h</p:attrName>
                                        </p:attrNameLst>
                                      </p:cBhvr>
                                      <p:tavLst>
                                        <p:tav tm="0">
                                          <p:val>
                                            <p:strVal val="#ppt_h"/>
                                          </p:val>
                                        </p:tav>
                                        <p:tav tm="100000">
                                          <p:val>
                                            <p:strVal val="#ppt_h"/>
                                          </p:val>
                                        </p:tav>
                                      </p:tavLst>
                                    </p:anim>
                                    <p:animEffect transition="in" filter="fad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281940" y="243205"/>
            <a:ext cx="8579485" cy="4657725"/>
          </a:xfrm>
          <a:prstGeom prst="rect">
            <a:avLst/>
          </a:prstGeom>
          <a:solidFill>
            <a:schemeClr val="bg1"/>
          </a:solidFill>
          <a:ln w="19050" cap="flat" cmpd="sng" algn="ctr">
            <a:solidFill>
              <a:srgbClr val="5F76A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73" name="组合 72"/>
          <p:cNvGrpSpPr/>
          <p:nvPr/>
        </p:nvGrpSpPr>
        <p:grpSpPr>
          <a:xfrm>
            <a:off x="-889000" y="-1238885"/>
            <a:ext cx="10089515" cy="6274435"/>
            <a:chOff x="-1400" y="-1951"/>
            <a:chExt cx="15889" cy="9881"/>
          </a:xfrm>
        </p:grpSpPr>
        <p:sp>
          <p:nvSpPr>
            <p:cNvPr id="35" name="椭圆 34"/>
            <p:cNvSpPr/>
            <p:nvPr/>
          </p:nvSpPr>
          <p:spPr>
            <a:xfrm>
              <a:off x="-1400" y="-975"/>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6" name="椭圆 35"/>
            <p:cNvSpPr/>
            <p:nvPr/>
          </p:nvSpPr>
          <p:spPr>
            <a:xfrm>
              <a:off x="771" y="80"/>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7" name="椭圆 36"/>
            <p:cNvSpPr/>
            <p:nvPr/>
          </p:nvSpPr>
          <p:spPr>
            <a:xfrm>
              <a:off x="-323" y="3885"/>
              <a:ext cx="647" cy="64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38" name="组合 37"/>
            <p:cNvGrpSpPr/>
            <p:nvPr/>
          </p:nvGrpSpPr>
          <p:grpSpPr>
            <a:xfrm>
              <a:off x="13064" y="6718"/>
              <a:ext cx="1221" cy="1212"/>
              <a:chOff x="11144470" y="5750554"/>
              <a:chExt cx="930738" cy="923598"/>
            </a:xfrm>
            <a:solidFill>
              <a:srgbClr val="D1E3EE"/>
            </a:solidFill>
          </p:grpSpPr>
          <p:sp>
            <p:nvSpPr>
              <p:cNvPr id="39" name="椭圆 38"/>
              <p:cNvSpPr/>
              <p:nvPr/>
            </p:nvSpPr>
            <p:spPr>
              <a:xfrm>
                <a:off x="11144470"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0" name="椭圆 39"/>
              <p:cNvSpPr/>
              <p:nvPr/>
            </p:nvSpPr>
            <p:spPr>
              <a:xfrm>
                <a:off x="11403916"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2" name="椭圆 41"/>
              <p:cNvSpPr/>
              <p:nvPr/>
            </p:nvSpPr>
            <p:spPr>
              <a:xfrm>
                <a:off x="11663362"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4" name="椭圆 43"/>
              <p:cNvSpPr/>
              <p:nvPr/>
            </p:nvSpPr>
            <p:spPr>
              <a:xfrm>
                <a:off x="11922808" y="5750554"/>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5" name="椭圆 44"/>
              <p:cNvSpPr/>
              <p:nvPr/>
            </p:nvSpPr>
            <p:spPr>
              <a:xfrm>
                <a:off x="11144470"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6" name="椭圆 45"/>
              <p:cNvSpPr/>
              <p:nvPr/>
            </p:nvSpPr>
            <p:spPr>
              <a:xfrm>
                <a:off x="11403916"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7" name="椭圆 46"/>
              <p:cNvSpPr/>
              <p:nvPr/>
            </p:nvSpPr>
            <p:spPr>
              <a:xfrm>
                <a:off x="11663362" y="6007620"/>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8" name="椭圆 47"/>
              <p:cNvSpPr/>
              <p:nvPr/>
            </p:nvSpPr>
            <p:spPr>
              <a:xfrm>
                <a:off x="11922808" y="600762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9" name="椭圆 48"/>
              <p:cNvSpPr/>
              <p:nvPr/>
            </p:nvSpPr>
            <p:spPr>
              <a:xfrm>
                <a:off x="11144470"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0" name="椭圆 49"/>
              <p:cNvSpPr/>
              <p:nvPr/>
            </p:nvSpPr>
            <p:spPr>
              <a:xfrm>
                <a:off x="11403916"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1" name="椭圆 50"/>
              <p:cNvSpPr/>
              <p:nvPr/>
            </p:nvSpPr>
            <p:spPr>
              <a:xfrm>
                <a:off x="11663362" y="6264686"/>
                <a:ext cx="152400" cy="152400"/>
              </a:xfrm>
              <a:prstGeom prst="ellipse">
                <a:avLst/>
              </a:prstGeom>
              <a:solidFill>
                <a:srgbClr val="5F76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2" name="椭圆 51"/>
              <p:cNvSpPr/>
              <p:nvPr/>
            </p:nvSpPr>
            <p:spPr>
              <a:xfrm>
                <a:off x="11922808" y="626468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3" name="椭圆 52"/>
              <p:cNvSpPr/>
              <p:nvPr/>
            </p:nvSpPr>
            <p:spPr>
              <a:xfrm>
                <a:off x="11144470"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4" name="椭圆 53"/>
              <p:cNvSpPr/>
              <p:nvPr/>
            </p:nvSpPr>
            <p:spPr>
              <a:xfrm>
                <a:off x="11403916"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5" name="椭圆 54"/>
              <p:cNvSpPr/>
              <p:nvPr/>
            </p:nvSpPr>
            <p:spPr>
              <a:xfrm>
                <a:off x="11663362"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6" name="椭圆 55"/>
              <p:cNvSpPr/>
              <p:nvPr/>
            </p:nvSpPr>
            <p:spPr>
              <a:xfrm>
                <a:off x="11922808" y="652175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sp>
          <p:nvSpPr>
            <p:cNvPr id="57" name="椭圆 56"/>
            <p:cNvSpPr/>
            <p:nvPr/>
          </p:nvSpPr>
          <p:spPr>
            <a:xfrm>
              <a:off x="136" y="5041"/>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8" name="椭圆 57"/>
            <p:cNvSpPr/>
            <p:nvPr/>
          </p:nvSpPr>
          <p:spPr>
            <a:xfrm>
              <a:off x="13663" y="510"/>
              <a:ext cx="827" cy="827"/>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9" name="椭圆 58"/>
            <p:cNvSpPr/>
            <p:nvPr/>
          </p:nvSpPr>
          <p:spPr>
            <a:xfrm>
              <a:off x="13719" y="1719"/>
              <a:ext cx="374" cy="374"/>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0" name="椭圆 59"/>
            <p:cNvSpPr/>
            <p:nvPr/>
          </p:nvSpPr>
          <p:spPr>
            <a:xfrm>
              <a:off x="8578" y="-195"/>
              <a:ext cx="1068" cy="1068"/>
            </a:xfrm>
            <a:prstGeom prst="ellipse">
              <a:avLst/>
            </a:prstGeom>
            <a:solidFill>
              <a:srgbClr val="D1E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1" name="椭圆 60"/>
            <p:cNvSpPr/>
            <p:nvPr/>
          </p:nvSpPr>
          <p:spPr>
            <a:xfrm>
              <a:off x="7106" y="-1951"/>
              <a:ext cx="2565" cy="2565"/>
            </a:xfrm>
            <a:prstGeom prst="ellipse">
              <a:avLst/>
            </a:prstGeom>
            <a:solidFill>
              <a:srgbClr val="5F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cxnSp>
        <p:nvCxnSpPr>
          <p:cNvPr id="62" name="直接连接符 61"/>
          <p:cNvCxnSpPr/>
          <p:nvPr/>
        </p:nvCxnSpPr>
        <p:spPr>
          <a:xfrm>
            <a:off x="2005330" y="3179445"/>
            <a:ext cx="5165725" cy="0"/>
          </a:xfrm>
          <a:prstGeom prst="line">
            <a:avLst/>
          </a:prstGeom>
          <a:ln w="19050">
            <a:solidFill>
              <a:srgbClr val="5F76A3"/>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1873250" y="2348865"/>
            <a:ext cx="5397500" cy="768350"/>
          </a:xfrm>
          <a:prstGeom prst="rect">
            <a:avLst/>
          </a:prstGeom>
          <a:noFill/>
        </p:spPr>
        <p:txBody>
          <a:bodyPr wrap="square" rtlCol="0">
            <a:spAutoFit/>
          </a:bodyPr>
          <a:lstStyle/>
          <a:p>
            <a:pPr algn="ctr"/>
            <a:r>
              <a:rPr lang="zh-CN" altLang="en-US" sz="4400" b="1" dirty="0">
                <a:solidFill>
                  <a:srgbClr val="5F76A3"/>
                </a:solidFill>
                <a:cs typeface="+mn-ea"/>
                <a:sym typeface="+mn-lt"/>
              </a:rPr>
              <a:t>原因分析</a:t>
            </a:r>
          </a:p>
        </p:txBody>
      </p:sp>
      <p:grpSp>
        <p:nvGrpSpPr>
          <p:cNvPr id="67" name="组合 66"/>
          <p:cNvGrpSpPr/>
          <p:nvPr/>
        </p:nvGrpSpPr>
        <p:grpSpPr>
          <a:xfrm>
            <a:off x="3830955" y="1261110"/>
            <a:ext cx="1480820" cy="902970"/>
            <a:chOff x="6307" y="2463"/>
            <a:chExt cx="1786" cy="1089"/>
          </a:xfrm>
        </p:grpSpPr>
        <p:sp>
          <p:nvSpPr>
            <p:cNvPr id="65" name="Oval 14"/>
            <p:cNvSpPr>
              <a:spLocks noChangeArrowheads="1"/>
            </p:cNvSpPr>
            <p:nvPr/>
          </p:nvSpPr>
          <p:spPr bwMode="auto">
            <a:xfrm>
              <a:off x="6580" y="2463"/>
              <a:ext cx="1240" cy="1089"/>
            </a:xfrm>
            <a:prstGeom prst="wedgeEllipseCallout">
              <a:avLst/>
            </a:prstGeom>
            <a:solidFill>
              <a:srgbClr val="5F76A3"/>
            </a:solidFill>
            <a:ln w="19050">
              <a:noFill/>
              <a:round/>
            </a:ln>
          </p:spPr>
          <p:txBody>
            <a:bodyPr vert="horz" wrap="square" lIns="68580" tIns="34290" rIns="68580" bIns="34290" numCol="1" anchor="t" anchorCtr="0" compatLnSpc="1"/>
            <a:lstStyle/>
            <a:p>
              <a:endParaRPr lang="zh-CN" altLang="en-US">
                <a:solidFill>
                  <a:srgbClr val="6E9489"/>
                </a:solidFill>
                <a:cs typeface="+mn-ea"/>
                <a:sym typeface="+mn-lt"/>
              </a:endParaRPr>
            </a:p>
          </p:txBody>
        </p:sp>
        <p:sp>
          <p:nvSpPr>
            <p:cNvPr id="66" name="矩形 65"/>
            <p:cNvSpPr/>
            <p:nvPr/>
          </p:nvSpPr>
          <p:spPr>
            <a:xfrm>
              <a:off x="6307" y="2655"/>
              <a:ext cx="1786" cy="704"/>
            </a:xfrm>
            <a:prstGeom prst="rect">
              <a:avLst/>
            </a:prstGeom>
          </p:spPr>
          <p:txBody>
            <a:bodyPr vert="horz" wrap="square">
              <a:spAutoFit/>
            </a:bodyPr>
            <a:lstStyle/>
            <a:p>
              <a:pPr algn="ctr"/>
              <a:r>
                <a:rPr lang="en-US" altLang="zh-CN" sz="3200" dirty="0">
                  <a:solidFill>
                    <a:schemeClr val="bg1"/>
                  </a:solidFill>
                  <a:cs typeface="+mn-ea"/>
                  <a:sym typeface="+mn-lt"/>
                </a:rPr>
                <a:t>02</a:t>
              </a:r>
            </a:p>
          </p:txBody>
        </p:sp>
      </p:gr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500"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strVal val="#ppt_w*0.70"/>
                                          </p:val>
                                        </p:tav>
                                        <p:tav tm="100000">
                                          <p:val>
                                            <p:strVal val="#ppt_w"/>
                                          </p:val>
                                        </p:tav>
                                      </p:tavLst>
                                    </p:anim>
                                    <p:anim calcmode="lin" valueType="num">
                                      <p:cBhvr>
                                        <p:cTn id="12" dur="500" fill="hold"/>
                                        <p:tgtEl>
                                          <p:spTgt spid="34"/>
                                        </p:tgtEl>
                                        <p:attrNameLst>
                                          <p:attrName>ppt_h</p:attrName>
                                        </p:attrNameLst>
                                      </p:cBhvr>
                                      <p:tavLst>
                                        <p:tav tm="0">
                                          <p:val>
                                            <p:strVal val="#ppt_h"/>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30" presetClass="entr" presetSubtype="0"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400" decel="100000"/>
                                        <p:tgtEl>
                                          <p:spTgt spid="67"/>
                                        </p:tgtEl>
                                      </p:cBhvr>
                                    </p:animEffect>
                                    <p:anim calcmode="lin" valueType="num">
                                      <p:cBhvr>
                                        <p:cTn id="18" dur="400" decel="100000" fill="hold"/>
                                        <p:tgtEl>
                                          <p:spTgt spid="67"/>
                                        </p:tgtEl>
                                        <p:attrNameLst>
                                          <p:attrName>style.rotation</p:attrName>
                                        </p:attrNameLst>
                                      </p:cBhvr>
                                      <p:tavLst>
                                        <p:tav tm="0">
                                          <p:val>
                                            <p:fltVal val="-90"/>
                                          </p:val>
                                        </p:tav>
                                        <p:tav tm="100000">
                                          <p:val>
                                            <p:fltVal val="0"/>
                                          </p:val>
                                        </p:tav>
                                      </p:tavLst>
                                    </p:anim>
                                    <p:anim calcmode="lin" valueType="num">
                                      <p:cBhvr>
                                        <p:cTn id="19" dur="400" decel="100000" fill="hold"/>
                                        <p:tgtEl>
                                          <p:spTgt spid="67"/>
                                        </p:tgtEl>
                                        <p:attrNameLst>
                                          <p:attrName>ppt_x</p:attrName>
                                        </p:attrNameLst>
                                      </p:cBhvr>
                                      <p:tavLst>
                                        <p:tav tm="0">
                                          <p:val>
                                            <p:strVal val="#ppt_x+0.4"/>
                                          </p:val>
                                        </p:tav>
                                        <p:tav tm="100000">
                                          <p:val>
                                            <p:strVal val="#ppt_x-0.05"/>
                                          </p:val>
                                        </p:tav>
                                      </p:tavLst>
                                    </p:anim>
                                    <p:anim calcmode="lin" valueType="num">
                                      <p:cBhvr>
                                        <p:cTn id="20" dur="400" decel="100000" fill="hold"/>
                                        <p:tgtEl>
                                          <p:spTgt spid="67"/>
                                        </p:tgtEl>
                                        <p:attrNameLst>
                                          <p:attrName>ppt_y</p:attrName>
                                        </p:attrNameLst>
                                      </p:cBhvr>
                                      <p:tavLst>
                                        <p:tav tm="0">
                                          <p:val>
                                            <p:strVal val="#ppt_y-0.4"/>
                                          </p:val>
                                        </p:tav>
                                        <p:tav tm="100000">
                                          <p:val>
                                            <p:strVal val="#ppt_y+0.1"/>
                                          </p:val>
                                        </p:tav>
                                      </p:tavLst>
                                    </p:anim>
                                    <p:anim calcmode="lin" valueType="num">
                                      <p:cBhvr>
                                        <p:cTn id="21" dur="100" accel="100000" fill="hold">
                                          <p:stCondLst>
                                            <p:cond delay="400"/>
                                          </p:stCondLst>
                                        </p:cTn>
                                        <p:tgtEl>
                                          <p:spTgt spid="67"/>
                                        </p:tgtEl>
                                        <p:attrNameLst>
                                          <p:attrName>ppt_x</p:attrName>
                                        </p:attrNameLst>
                                      </p:cBhvr>
                                      <p:tavLst>
                                        <p:tav tm="0">
                                          <p:val>
                                            <p:strVal val="#ppt_x-0.05"/>
                                          </p:val>
                                        </p:tav>
                                        <p:tav tm="100000">
                                          <p:val>
                                            <p:strVal val="#ppt_x"/>
                                          </p:val>
                                        </p:tav>
                                      </p:tavLst>
                                    </p:anim>
                                    <p:anim calcmode="lin" valueType="num">
                                      <p:cBhvr>
                                        <p:cTn id="22" dur="100" accel="100000" fill="hold">
                                          <p:stCondLst>
                                            <p:cond delay="400"/>
                                          </p:stCondLst>
                                        </p:cTn>
                                        <p:tgtEl>
                                          <p:spTgt spid="67"/>
                                        </p:tgtEl>
                                        <p:attrNameLst>
                                          <p:attrName>ppt_y</p:attrName>
                                        </p:attrNameLst>
                                      </p:cBhvr>
                                      <p:tavLst>
                                        <p:tav tm="0">
                                          <p:val>
                                            <p:strVal val="#ppt_y+0.1"/>
                                          </p:val>
                                        </p:tav>
                                        <p:tav tm="100000">
                                          <p:val>
                                            <p:strVal val="#ppt_y"/>
                                          </p:val>
                                        </p:tav>
                                      </p:tavLst>
                                    </p:anim>
                                  </p:childTnLst>
                                </p:cTn>
                              </p:par>
                            </p:childTnLst>
                          </p:cTn>
                        </p:par>
                        <p:par>
                          <p:cTn id="23" fill="hold">
                            <p:stCondLst>
                              <p:cond delay="1500"/>
                            </p:stCondLst>
                            <p:childTnLst>
                              <p:par>
                                <p:cTn id="24" presetID="50" presetClass="entr" presetSubtype="0" decel="100000" fill="hold" nodeType="afterEffect">
                                  <p:stCondLst>
                                    <p:cond delay="0"/>
                                  </p:stCondLst>
                                  <p:childTnLst>
                                    <p:set>
                                      <p:cBhvr>
                                        <p:cTn id="25" dur="500" fill="hold">
                                          <p:stCondLst>
                                            <p:cond delay="0"/>
                                          </p:stCondLst>
                                        </p:cTn>
                                        <p:tgtEl>
                                          <p:spTgt spid="62"/>
                                        </p:tgtEl>
                                        <p:attrNameLst>
                                          <p:attrName>style.visibility</p:attrName>
                                        </p:attrNameLst>
                                      </p:cBhvr>
                                      <p:to>
                                        <p:strVal val="visible"/>
                                      </p:to>
                                    </p:set>
                                    <p:anim calcmode="lin" valueType="num">
                                      <p:cBhvr>
                                        <p:cTn id="26" dur="500" fill="hold"/>
                                        <p:tgtEl>
                                          <p:spTgt spid="62"/>
                                        </p:tgtEl>
                                        <p:attrNameLst>
                                          <p:attrName>ppt_w</p:attrName>
                                        </p:attrNameLst>
                                      </p:cBhvr>
                                      <p:tavLst>
                                        <p:tav tm="0">
                                          <p:val>
                                            <p:strVal val="#ppt_w+.3"/>
                                          </p:val>
                                        </p:tav>
                                        <p:tav tm="100000">
                                          <p:val>
                                            <p:strVal val="#ppt_w"/>
                                          </p:val>
                                        </p:tav>
                                      </p:tavLst>
                                    </p:anim>
                                    <p:anim calcmode="lin" valueType="num">
                                      <p:cBhvr>
                                        <p:cTn id="27" dur="500" fill="hold"/>
                                        <p:tgtEl>
                                          <p:spTgt spid="62"/>
                                        </p:tgtEl>
                                        <p:attrNameLst>
                                          <p:attrName>ppt_h</p:attrName>
                                        </p:attrNameLst>
                                      </p:cBhvr>
                                      <p:tavLst>
                                        <p:tav tm="0">
                                          <p:val>
                                            <p:strVal val="#ppt_h"/>
                                          </p:val>
                                        </p:tav>
                                        <p:tav tm="100000">
                                          <p:val>
                                            <p:strVal val="#ppt_h"/>
                                          </p:val>
                                        </p:tav>
                                      </p:tavLst>
                                    </p:anim>
                                    <p:animEffect transition="in" filter="fade">
                                      <p:cBhvr>
                                        <p:cTn id="28" dur="500"/>
                                        <p:tgtEl>
                                          <p:spTgt spid="62"/>
                                        </p:tgtEl>
                                      </p:cBhvr>
                                    </p:animEffect>
                                  </p:childTnLst>
                                </p:cTn>
                              </p:par>
                              <p:par>
                                <p:cTn id="29" presetID="50" presetClass="entr" presetSubtype="0" decel="100000" fill="hold" grpId="0" nodeType="withEffect">
                                  <p:stCondLst>
                                    <p:cond delay="0"/>
                                  </p:stCondLst>
                                  <p:childTnLst>
                                    <p:set>
                                      <p:cBhvr>
                                        <p:cTn id="30" dur="500"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strVal val="#ppt_w+.3"/>
                                          </p:val>
                                        </p:tav>
                                        <p:tav tm="100000">
                                          <p:val>
                                            <p:strVal val="#ppt_w"/>
                                          </p:val>
                                        </p:tav>
                                      </p:tavLst>
                                    </p:anim>
                                    <p:anim calcmode="lin" valueType="num">
                                      <p:cBhvr>
                                        <p:cTn id="32" dur="500" fill="hold"/>
                                        <p:tgtEl>
                                          <p:spTgt spid="63"/>
                                        </p:tgtEl>
                                        <p:attrNameLst>
                                          <p:attrName>ppt_h</p:attrName>
                                        </p:attrNameLst>
                                      </p:cBhvr>
                                      <p:tavLst>
                                        <p:tav tm="0">
                                          <p:val>
                                            <p:strVal val="#ppt_h"/>
                                          </p:val>
                                        </p:tav>
                                        <p:tav tm="100000">
                                          <p:val>
                                            <p:strVal val="#ppt_h"/>
                                          </p:val>
                                        </p:tav>
                                      </p:tavLst>
                                    </p:anim>
                                    <p:animEffect transition="in" filter="fade">
                                      <p:cBhvr>
                                        <p:cTn id="3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4" grpId="1" animBg="1"/>
      <p:bldP spid="63" grpId="0"/>
      <p:bldP spid="63" grpId="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jmsaoz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jmsaoz4">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925</Words>
  <Application>Microsoft Office PowerPoint</Application>
  <PresentationFormat>全屏显示(16:9)</PresentationFormat>
  <Paragraphs>55</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19</vt:i4>
      </vt:variant>
    </vt:vector>
  </HeadingPairs>
  <TitlesOfParts>
    <vt:vector size="26" baseType="lpstr">
      <vt:lpstr>华文中宋</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dc:title>
  <dc:creator>第一PPT</dc:creator>
  <cp:keywords>www.1ppt.com</cp:keywords>
  <dc:description>www.1ppt.com</dc:description>
  <cp:lastModifiedBy>1030824397@qq.com</cp:lastModifiedBy>
  <cp:revision>94</cp:revision>
  <dcterms:created xsi:type="dcterms:W3CDTF">2020-10-15T01:32:00Z</dcterms:created>
  <dcterms:modified xsi:type="dcterms:W3CDTF">2024-05-27T08:40:41Z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FB5390F089674ED88DFEF2C0B5089937_12</vt:lpwstr>
  </property>
  <property fmtid="{D5CDD505-2E9C-101B-9397-08002B2CF9AE}" pid="3" name="KSOProductBuildVer">
    <vt:lpwstr>2052-12.1.0.15120</vt:lpwstr>
  </property>
</Properties>
</file>